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  <p:sldMasterId id="2147483782" r:id="rId3"/>
    <p:sldMasterId id="2147483794" r:id="rId4"/>
  </p:sldMasterIdLst>
  <p:notesMasterIdLst>
    <p:notesMasterId r:id="rId31"/>
  </p:notesMasterIdLst>
  <p:sldIdLst>
    <p:sldId id="494" r:id="rId5"/>
    <p:sldId id="549" r:id="rId6"/>
    <p:sldId id="366" r:id="rId7"/>
    <p:sldId id="367" r:id="rId8"/>
    <p:sldId id="368" r:id="rId9"/>
    <p:sldId id="369" r:id="rId10"/>
    <p:sldId id="370" r:id="rId11"/>
    <p:sldId id="371" r:id="rId12"/>
    <p:sldId id="530" r:id="rId13"/>
    <p:sldId id="531" r:id="rId14"/>
    <p:sldId id="532" r:id="rId15"/>
    <p:sldId id="533" r:id="rId16"/>
    <p:sldId id="550" r:id="rId17"/>
    <p:sldId id="537" r:id="rId18"/>
    <p:sldId id="538" r:id="rId19"/>
    <p:sldId id="551" r:id="rId20"/>
    <p:sldId id="542" r:id="rId21"/>
    <p:sldId id="543" r:id="rId22"/>
    <p:sldId id="552" r:id="rId23"/>
    <p:sldId id="419" r:id="rId24"/>
    <p:sldId id="350" r:id="rId25"/>
    <p:sldId id="414" r:id="rId26"/>
    <p:sldId id="553" r:id="rId27"/>
    <p:sldId id="547" r:id="rId28"/>
    <p:sldId id="548" r:id="rId29"/>
    <p:sldId id="554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0000FF"/>
    <a:srgbClr val="FFA521"/>
    <a:srgbClr val="800000"/>
    <a:srgbClr val="7030A0"/>
    <a:srgbClr val="CCECFF"/>
    <a:srgbClr val="996600"/>
    <a:srgbClr val="9E4F00"/>
    <a:srgbClr val="CC6600"/>
    <a:srgbClr val="C88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55" autoAdjust="0"/>
    <p:restoredTop sz="97314" autoAdjust="0"/>
  </p:normalViewPr>
  <p:slideViewPr>
    <p:cSldViewPr>
      <p:cViewPr varScale="1">
        <p:scale>
          <a:sx n="145" d="100"/>
          <a:sy n="145" d="100"/>
        </p:scale>
        <p:origin x="246" y="120"/>
      </p:cViewPr>
      <p:guideLst>
        <p:guide orient="horz" pos="1620"/>
        <p:guide pos="2880"/>
      </p:guideLst>
    </p:cSldViewPr>
  </p:slideViewPr>
  <p:outlineViewPr>
    <p:cViewPr>
      <p:scale>
        <a:sx n="100" d="100"/>
        <a:sy n="100" d="100"/>
      </p:scale>
      <p:origin x="0" y="954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smtClean="0"/>
              <a:t>School</a:t>
            </a:r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5010" y="8684684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EE90A20B-6BE0-4C85-B5DD-F0CB28A1B46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45536-69C0-410E-BA42-046967C30BD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8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40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ADBB3-868A-4464-B5B8-997265EED2B1}" type="slidenum">
              <a:rPr lang="en-IN" smtClean="0">
                <a:solidFill>
                  <a:prstClr val="black"/>
                </a:solidFill>
              </a:rPr>
              <a:pPr/>
              <a:t>14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302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7AB04-3B77-4F1E-89C1-6551CC5BD79B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23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88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5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0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476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897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36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03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605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318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383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53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604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21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53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729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001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8068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666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134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15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9108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58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443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4215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021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1494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E084C71A-72FE-4CB7-A1FA-14C423E4DDDA}" type="datetimeFigureOut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4/23/2022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fld id="{AE7CB181-C798-4744-A406-5BCB237AEFDF}" type="slidenum">
              <a:rPr lang="en-US" b="1" smtClean="0">
                <a:solidFill>
                  <a:prstClr val="black"/>
                </a:solidFill>
                <a:latin typeface="Arial Rounded MT Bold" pitchFamily="34" charset="0"/>
              </a:rPr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>
              <a:solidFill>
                <a:prstClr val="black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671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590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131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1141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785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72"/>
            <a:ext cx="2133600" cy="273843"/>
          </a:xfrm>
          <a:prstGeom prst="rect">
            <a:avLst/>
          </a:prstGeom>
        </p:spPr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72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72"/>
            <a:ext cx="2133600" cy="273843"/>
          </a:xfrm>
          <a:prstGeom prst="rect">
            <a:avLst/>
          </a:prstGeom>
        </p:spPr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3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21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72"/>
            <a:ext cx="2133600" cy="273843"/>
          </a:xfrm>
          <a:prstGeom prst="rect">
            <a:avLst/>
          </a:prstGeom>
        </p:spPr>
        <p:txBody>
          <a:bodyPr/>
          <a:lstStyle/>
          <a:p>
            <a:fld id="{3534EF6C-6057-452C-815F-163690F317E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72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72"/>
            <a:ext cx="2133600" cy="273843"/>
          </a:xfrm>
          <a:prstGeom prst="rect">
            <a:avLst/>
          </a:prstGeom>
        </p:spPr>
        <p:txBody>
          <a:bodyPr/>
          <a:lstStyle/>
          <a:p>
            <a:fld id="{FE93565F-EC31-4BBF-9681-9E986994A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13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39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51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0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/>
                </a:solidFill>
              </a:rPr>
              <a:pPr/>
              <a:t>4/23/2022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55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88" r:id="rId4"/>
    <p:sldLayoutId id="2147483800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32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5" r:id="rId12"/>
    <p:sldLayoutId id="2147483666" r:id="rId13"/>
    <p:sldLayoutId id="2147483667" r:id="rId14"/>
    <p:sldLayoutId id="2147483668" r:id="rId15"/>
    <p:sldLayoutId id="2147483669" r:id="rId1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7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9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9.png"/><Relationship Id="rId7" Type="http://schemas.openxmlformats.org/officeDocument/2006/relationships/image" Target="../media/image18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13" Type="http://schemas.microsoft.com/office/2007/relationships/hdphoto" Target="../media/hdphoto4.wdp"/><Relationship Id="rId3" Type="http://schemas.openxmlformats.org/officeDocument/2006/relationships/image" Target="../media/image30.jpeg"/><Relationship Id="rId7" Type="http://schemas.microsoft.com/office/2007/relationships/hdphoto" Target="../media/hdphoto2.wdp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.png"/><Relationship Id="rId11" Type="http://schemas.openxmlformats.org/officeDocument/2006/relationships/image" Target="../media/image36.jpeg"/><Relationship Id="rId5" Type="http://schemas.openxmlformats.org/officeDocument/2006/relationships/image" Target="../media/image32.jpeg"/><Relationship Id="rId15" Type="http://schemas.microsoft.com/office/2007/relationships/hdphoto" Target="../media/hdphoto5.wdp"/><Relationship Id="rId10" Type="http://schemas.microsoft.com/office/2007/relationships/hdphoto" Target="../media/hdphoto3.wdp"/><Relationship Id="rId4" Type="http://schemas.openxmlformats.org/officeDocument/2006/relationships/image" Target="../media/image31.jpeg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0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93.png"/><Relationship Id="rId3" Type="http://schemas.openxmlformats.org/officeDocument/2006/relationships/image" Target="../media/image58.png"/><Relationship Id="rId7" Type="http://schemas.openxmlformats.org/officeDocument/2006/relationships/image" Target="../media/image64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5" Type="http://schemas.openxmlformats.org/officeDocument/2006/relationships/image" Target="../media/image62.png"/><Relationship Id="rId10" Type="http://schemas.openxmlformats.org/officeDocument/2006/relationships/image" Target="../media/image68.png"/><Relationship Id="rId4" Type="http://schemas.openxmlformats.org/officeDocument/2006/relationships/image" Target="../media/image59.png"/><Relationship Id="rId9" Type="http://schemas.openxmlformats.org/officeDocument/2006/relationships/image" Target="../media/image67.png"/><Relationship Id="rId14" Type="http://schemas.openxmlformats.org/officeDocument/2006/relationships/image" Target="../media/image57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hdphoto" Target="../media/hdphoto7.wdp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0.png"/><Relationship Id="rId7" Type="http://schemas.openxmlformats.org/officeDocument/2006/relationships/image" Target="../media/image53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200569\Desktop\Sceicn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/>
        </p:blipFill>
        <p:spPr bwMode="auto">
          <a:xfrm>
            <a:off x="-6866" y="0"/>
            <a:ext cx="9150866" cy="39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/>
          <p:cNvSpPr txBox="1">
            <a:spLocks/>
          </p:cNvSpPr>
          <p:nvPr/>
        </p:nvSpPr>
        <p:spPr bwMode="auto">
          <a:xfrm>
            <a:off x="695323" y="1885950"/>
            <a:ext cx="5781677" cy="125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SOME APPLICATIONS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 smtClean="0">
                <a:solidFill>
                  <a:srgbClr val="034EA2"/>
                </a:solidFill>
                <a:latin typeface="Bookman Old Style" pitchFamily="18" charset="0"/>
              </a:rPr>
              <a:t>OF TRIGONOMETRY</a:t>
            </a:r>
            <a:endParaRPr lang="en-US" altLang="en-US" sz="3600" dirty="0">
              <a:solidFill>
                <a:srgbClr val="034EA2"/>
              </a:solidFill>
              <a:latin typeface="Bookman Old Style" pitchFamily="18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 bwMode="auto">
          <a:xfrm>
            <a:off x="685800" y="2974908"/>
            <a:ext cx="6819900" cy="6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1pPr>
            <a:lvl2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2pPr>
            <a:lvl3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3pPr>
            <a:lvl4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4pPr>
            <a:lvl5pPr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5pPr>
            <a:lvl6pPr marL="20145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6pPr>
            <a:lvl7pPr marL="24717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7pPr>
            <a:lvl8pPr marL="29289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8pPr>
            <a:lvl9pPr marL="3386138" indent="271463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 b="1">
                <a:solidFill>
                  <a:schemeClr val="tx1"/>
                </a:solidFill>
                <a:latin typeface="Arial Rounded MT Bold" pitchFamily="34" charset="0"/>
              </a:defRPr>
            </a:lvl9pPr>
          </a:lstStyle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pt-BR" altLang="en-US" sz="2000" dirty="0" smtClean="0">
                <a:solidFill>
                  <a:srgbClr val="FF6600"/>
                </a:solidFill>
                <a:latin typeface="Bookman Old Style" pitchFamily="18" charset="0"/>
              </a:rPr>
              <a:t>Introduction</a:t>
            </a:r>
            <a:endParaRPr lang="pt-BR" altLang="en-US" sz="2000" dirty="0">
              <a:solidFill>
                <a:srgbClr val="FF66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65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E:\Avinash\img\st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05" y="1813648"/>
            <a:ext cx="395471" cy="6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6905" y="1815002"/>
            <a:ext cx="395471" cy="66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407370" y="212598"/>
            <a:ext cx="4393230" cy="530352"/>
            <a:chOff x="-350960" y="-1237543"/>
            <a:chExt cx="3963517" cy="530352"/>
          </a:xfrm>
        </p:grpSpPr>
        <p:sp>
          <p:nvSpPr>
            <p:cNvPr id="15" name="Rectangle 14"/>
            <p:cNvSpPr/>
            <p:nvPr/>
          </p:nvSpPr>
          <p:spPr>
            <a:xfrm>
              <a:off x="-315650" y="-1237543"/>
              <a:ext cx="3892895" cy="530352"/>
            </a:xfrm>
            <a:prstGeom prst="rect">
              <a:avLst/>
            </a:prstGeom>
            <a:solidFill>
              <a:srgbClr val="6EF8EB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350960" y="-1203199"/>
              <a:ext cx="3963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prstClr val="black"/>
                  </a:solidFill>
                  <a:latin typeface="Bookman Old Style" panose="02050604050505020204" pitchFamily="18" charset="0"/>
                </a:rPr>
                <a:t>ANGLE OF DEPRESSION</a:t>
              </a:r>
            </a:p>
          </p:txBody>
        </p:sp>
      </p:grp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89" y="1085849"/>
            <a:ext cx="6575933" cy="36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3" descr="E:\Avinash\img\Blume905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3415030"/>
            <a:ext cx="413082" cy="43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c 7"/>
          <p:cNvSpPr/>
          <p:nvPr/>
        </p:nvSpPr>
        <p:spPr>
          <a:xfrm>
            <a:off x="4699000" y="1738630"/>
            <a:ext cx="641986" cy="641986"/>
          </a:xfrm>
          <a:prstGeom prst="arc">
            <a:avLst>
              <a:gd name="adj1" fmla="val 20338741"/>
              <a:gd name="adj2" fmla="val 4513390"/>
            </a:avLst>
          </a:prstGeom>
          <a:ln w="28575">
            <a:solidFill>
              <a:srgbClr val="C0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618039" y="1940101"/>
            <a:ext cx="2824161" cy="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40462" y="1940103"/>
            <a:ext cx="1841618" cy="169209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605339" y="1900809"/>
            <a:ext cx="70246" cy="70246"/>
          </a:xfrm>
          <a:prstGeom prst="ellipse">
            <a:avLst/>
          </a:prstGeom>
          <a:ln w="3175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32400" y="1967230"/>
            <a:ext cx="53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n>
                  <a:solidFill>
                    <a:srgbClr val="C00000"/>
                  </a:solidFill>
                </a:ln>
                <a:solidFill>
                  <a:prstClr val="black"/>
                </a:solidFill>
                <a:effectLst>
                  <a:glow rad="101600">
                    <a:srgbClr val="9BBB59">
                      <a:satMod val="175000"/>
                      <a:alpha val="40000"/>
                    </a:srgbClr>
                  </a:glow>
                </a:effectLst>
                <a:latin typeface="Symbol" panose="05050102010706020507" pitchFamily="18" charset="2"/>
              </a:rPr>
              <a:t>q</a:t>
            </a:r>
            <a:endParaRPr lang="en-US" sz="2800" dirty="0">
              <a:ln>
                <a:solidFill>
                  <a:srgbClr val="C00000"/>
                </a:solidFill>
              </a:ln>
              <a:solidFill>
                <a:prstClr val="black"/>
              </a:solidFill>
              <a:effectLst>
                <a:glow rad="101600">
                  <a:srgbClr val="9BBB59">
                    <a:satMod val="175000"/>
                    <a:alpha val="40000"/>
                  </a:srgbClr>
                </a:glow>
              </a:effectLst>
              <a:latin typeface="Symbol" panose="05050102010706020507" pitchFamily="18" charset="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49695" y="3603625"/>
            <a:ext cx="70246" cy="70246"/>
          </a:xfrm>
          <a:prstGeom prst="ellipse">
            <a:avLst/>
          </a:prstGeom>
          <a:ln w="3175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80000" y="1567120"/>
            <a:ext cx="1778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Horizontal line</a:t>
            </a:r>
            <a:endParaRPr lang="en-IN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362200" y="590550"/>
            <a:ext cx="3119311" cy="1255916"/>
            <a:chOff x="301387" y="2302089"/>
            <a:chExt cx="3119311" cy="1255916"/>
          </a:xfrm>
        </p:grpSpPr>
        <p:sp>
          <p:nvSpPr>
            <p:cNvPr id="49" name="Rounded Rectangle 48"/>
            <p:cNvSpPr/>
            <p:nvPr/>
          </p:nvSpPr>
          <p:spPr>
            <a:xfrm rot="20482852" flipH="1" flipV="1">
              <a:off x="2758158" y="3247084"/>
              <a:ext cx="173259" cy="143485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 rot="1588992" flipH="1" flipV="1">
              <a:off x="2678320" y="3468911"/>
              <a:ext cx="97800" cy="8909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01387" y="2302089"/>
              <a:ext cx="3119311" cy="833541"/>
              <a:chOff x="301387" y="2205990"/>
              <a:chExt cx="3119311" cy="833541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301387" y="2205990"/>
                <a:ext cx="3119311" cy="833541"/>
                <a:chOff x="6093749" y="2343710"/>
                <a:chExt cx="2211877" cy="1220387"/>
              </a:xfrm>
            </p:grpSpPr>
            <p:sp>
              <p:nvSpPr>
                <p:cNvPr id="54" name="Rounded Rectangle 53"/>
                <p:cNvSpPr/>
                <p:nvPr/>
              </p:nvSpPr>
              <p:spPr>
                <a:xfrm flipH="1">
                  <a:off x="6093749" y="2343710"/>
                  <a:ext cx="2211877" cy="1220387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 rot="21400130" flipH="1" flipV="1">
                  <a:off x="6154817" y="2401501"/>
                  <a:ext cx="2089740" cy="1104799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 rot="32044">
                  <a:off x="6206803" y="2409584"/>
                  <a:ext cx="1985769" cy="1088641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540980" y="2288728"/>
                <a:ext cx="2566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 smtClean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 am observing the flower on the ground.</a:t>
                </a: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200400" y="1352550"/>
            <a:ext cx="1295534" cy="381000"/>
            <a:chOff x="1676400" y="3257550"/>
            <a:chExt cx="1295534" cy="381000"/>
          </a:xfrm>
        </p:grpSpPr>
        <p:grpSp>
          <p:nvGrpSpPr>
            <p:cNvPr id="58" name="Group 57"/>
            <p:cNvGrpSpPr/>
            <p:nvPr/>
          </p:nvGrpSpPr>
          <p:grpSpPr>
            <a:xfrm>
              <a:off x="1752600" y="3257550"/>
              <a:ext cx="1144833" cy="381000"/>
              <a:chOff x="2286000" y="3333750"/>
              <a:chExt cx="1144833" cy="381000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61" name="Teardrop 60"/>
              <p:cNvSpPr/>
              <p:nvPr/>
            </p:nvSpPr>
            <p:spPr>
              <a:xfrm rot="10800000" flipH="1">
                <a:off x="3049833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676400" y="3257550"/>
              <a:ext cx="1295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Observer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 rot="2527645">
            <a:off x="5175958" y="2756171"/>
            <a:ext cx="1554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IN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Rectangle 62"/>
          <p:cNvSpPr/>
          <p:nvPr/>
        </p:nvSpPr>
        <p:spPr>
          <a:xfrm rot="2527645">
            <a:off x="5175958" y="2756171"/>
            <a:ext cx="1554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Line of sight</a:t>
            </a:r>
            <a:endParaRPr lang="en-IN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001448" y="4034381"/>
            <a:ext cx="2576836" cy="1032510"/>
            <a:chOff x="160140" y="1171997"/>
            <a:chExt cx="1892568" cy="1511697"/>
          </a:xfrm>
        </p:grpSpPr>
        <p:grpSp>
          <p:nvGrpSpPr>
            <p:cNvPr id="74" name="Group 73"/>
            <p:cNvGrpSpPr/>
            <p:nvPr/>
          </p:nvGrpSpPr>
          <p:grpSpPr>
            <a:xfrm>
              <a:off x="160140" y="1171997"/>
              <a:ext cx="1892568" cy="1511697"/>
              <a:chOff x="1295400" y="2419350"/>
              <a:chExt cx="2895600" cy="2408812"/>
            </a:xfrm>
          </p:grpSpPr>
          <p:sp>
            <p:nvSpPr>
              <p:cNvPr id="76" name="Rectangle 3"/>
              <p:cNvSpPr/>
              <p:nvPr/>
            </p:nvSpPr>
            <p:spPr>
              <a:xfrm>
                <a:off x="1353516" y="2465256"/>
                <a:ext cx="2837484" cy="2362906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3"/>
              <p:cNvSpPr/>
              <p:nvPr/>
            </p:nvSpPr>
            <p:spPr>
              <a:xfrm>
                <a:off x="1295400" y="2419350"/>
                <a:ext cx="2837484" cy="2302149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5" name="Rectangle 74"/>
            <p:cNvSpPr/>
            <p:nvPr/>
          </p:nvSpPr>
          <p:spPr>
            <a:xfrm>
              <a:off x="205419" y="1239871"/>
              <a:ext cx="1759323" cy="1351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Is this line of sight making an angle with the horizontal line?</a:t>
              </a:r>
              <a:endParaRPr lang="en-IN" dirty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635767" y="4268696"/>
            <a:ext cx="1308198" cy="563880"/>
            <a:chOff x="117453" y="1171997"/>
            <a:chExt cx="1935256" cy="1511697"/>
          </a:xfrm>
        </p:grpSpPr>
        <p:grpSp>
          <p:nvGrpSpPr>
            <p:cNvPr id="79" name="Group 78"/>
            <p:cNvGrpSpPr/>
            <p:nvPr/>
          </p:nvGrpSpPr>
          <p:grpSpPr>
            <a:xfrm>
              <a:off x="160140" y="1171997"/>
              <a:ext cx="1892568" cy="1511697"/>
              <a:chOff x="1295400" y="2419350"/>
              <a:chExt cx="2895600" cy="2408812"/>
            </a:xfrm>
          </p:grpSpPr>
          <p:sp>
            <p:nvSpPr>
              <p:cNvPr id="81" name="Rectangle 3"/>
              <p:cNvSpPr/>
              <p:nvPr/>
            </p:nvSpPr>
            <p:spPr>
              <a:xfrm>
                <a:off x="1353516" y="2465256"/>
                <a:ext cx="2837484" cy="2362906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3"/>
              <p:cNvSpPr/>
              <p:nvPr/>
            </p:nvSpPr>
            <p:spPr>
              <a:xfrm>
                <a:off x="1295400" y="2419350"/>
                <a:ext cx="2837484" cy="2302149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117453" y="1239871"/>
              <a:ext cx="1935256" cy="675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2400" b="1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YES</a:t>
              </a:r>
              <a:endParaRPr lang="en-IN" sz="2400" b="1" dirty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14400" y="3927292"/>
            <a:ext cx="2750932" cy="1246688"/>
            <a:chOff x="117453" y="1171997"/>
            <a:chExt cx="1935257" cy="1825275"/>
          </a:xfrm>
        </p:grpSpPr>
        <p:grpSp>
          <p:nvGrpSpPr>
            <p:cNvPr id="84" name="Group 83"/>
            <p:cNvGrpSpPr/>
            <p:nvPr/>
          </p:nvGrpSpPr>
          <p:grpSpPr>
            <a:xfrm>
              <a:off x="160140" y="1171997"/>
              <a:ext cx="1892568" cy="1511697"/>
              <a:chOff x="1295400" y="2419350"/>
              <a:chExt cx="2895600" cy="2408812"/>
            </a:xfrm>
          </p:grpSpPr>
          <p:sp>
            <p:nvSpPr>
              <p:cNvPr id="86" name="Rectangle 3"/>
              <p:cNvSpPr/>
              <p:nvPr/>
            </p:nvSpPr>
            <p:spPr>
              <a:xfrm>
                <a:off x="1353516" y="2465256"/>
                <a:ext cx="2837484" cy="2362906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Rectangle 3"/>
              <p:cNvSpPr/>
              <p:nvPr/>
            </p:nvSpPr>
            <p:spPr>
              <a:xfrm>
                <a:off x="1295400" y="2419350"/>
                <a:ext cx="2837484" cy="2302149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117453" y="1239871"/>
              <a:ext cx="1935257" cy="1757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This angle is </a:t>
              </a:r>
              <a:b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</a:br>
              <a: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called as </a:t>
              </a:r>
              <a:b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</a:br>
              <a: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‘Angle of Depression’.</a:t>
              </a:r>
              <a:endParaRPr lang="en-IN" dirty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743200" y="3105150"/>
            <a:ext cx="2947067" cy="1338318"/>
            <a:chOff x="8382646" y="-2622114"/>
            <a:chExt cx="2947067" cy="1338318"/>
          </a:xfrm>
        </p:grpSpPr>
        <p:sp>
          <p:nvSpPr>
            <p:cNvPr id="88" name="Rounded Rectangle 87"/>
            <p:cNvSpPr/>
            <p:nvPr/>
          </p:nvSpPr>
          <p:spPr>
            <a:xfrm rot="21400130" flipH="1" flipV="1">
              <a:off x="8382646" y="-2622114"/>
              <a:ext cx="2947067" cy="1338318"/>
            </a:xfrm>
            <a:prstGeom prst="roundRect">
              <a:avLst/>
            </a:prstGeom>
            <a:gradFill>
              <a:gsLst>
                <a:gs pos="0">
                  <a:schemeClr val="accent1">
                    <a:tint val="50000"/>
                    <a:satMod val="300000"/>
                    <a:alpha val="70000"/>
                  </a:schemeClr>
                </a:gs>
                <a:gs pos="35000">
                  <a:schemeClr val="accent1">
                    <a:tint val="37000"/>
                    <a:satMod val="300000"/>
                    <a:alpha val="70000"/>
                  </a:schemeClr>
                </a:gs>
                <a:gs pos="100000">
                  <a:schemeClr val="accent1">
                    <a:tint val="15000"/>
                    <a:satMod val="350000"/>
                    <a:alpha val="7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 rot="32044">
              <a:off x="8452062" y="-2571405"/>
              <a:ext cx="2800441" cy="121135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475472" y="-2591562"/>
              <a:ext cx="27609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 Remember :</a:t>
              </a:r>
              <a:r>
                <a:rPr lang="en-IN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br>
                <a:rPr lang="en-IN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</a:br>
              <a:r>
                <a:rPr lang="en-IN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Angle of Depression is formed, when the object is below the horizontal line.</a:t>
              </a:r>
            </a:p>
          </p:txBody>
        </p:sp>
      </p:grpSp>
      <p:sp>
        <p:nvSpPr>
          <p:cNvPr id="92" name="Rectangle 91"/>
          <p:cNvSpPr/>
          <p:nvPr/>
        </p:nvSpPr>
        <p:spPr>
          <a:xfrm>
            <a:off x="5080000" y="1567120"/>
            <a:ext cx="1778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IN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029200" y="3783151"/>
            <a:ext cx="1232062" cy="381000"/>
            <a:chOff x="1676400" y="3257550"/>
            <a:chExt cx="1232062" cy="381000"/>
          </a:xfrm>
        </p:grpSpPr>
        <p:grpSp>
          <p:nvGrpSpPr>
            <p:cNvPr id="44" name="Group 43"/>
            <p:cNvGrpSpPr/>
            <p:nvPr/>
          </p:nvGrpSpPr>
          <p:grpSpPr>
            <a:xfrm>
              <a:off x="1752600" y="3257550"/>
              <a:ext cx="1145381" cy="381000"/>
              <a:chOff x="2286000" y="3333750"/>
              <a:chExt cx="1145381" cy="381000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7" name="Teardrop 46"/>
              <p:cNvSpPr/>
              <p:nvPr/>
            </p:nvSpPr>
            <p:spPr>
              <a:xfrm rot="10800000" flipH="1" flipV="1">
                <a:off x="3050381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676400" y="3257550"/>
              <a:ext cx="123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98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7" grpId="0"/>
      <p:bldP spid="24" grpId="0" animBg="1"/>
      <p:bldP spid="62" grpId="0" build="allAtOnce"/>
      <p:bldP spid="92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 descr="E:\Avinash\img\dow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71" y="1886116"/>
            <a:ext cx="369159" cy="62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8171" y="1886116"/>
            <a:ext cx="369158" cy="6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8171" y="1886033"/>
            <a:ext cx="369159" cy="6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89" y="1085849"/>
            <a:ext cx="6575933" cy="36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4699626" y="2024067"/>
            <a:ext cx="1243974" cy="185337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3" name="Picture 3" descr="E:\Avinash\img\Blume905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07669"/>
            <a:ext cx="413082" cy="43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4695459" y="1143003"/>
            <a:ext cx="2034977" cy="86499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715215" y="2007994"/>
            <a:ext cx="3509305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60336" y="1972871"/>
            <a:ext cx="70246" cy="70246"/>
          </a:xfrm>
          <a:prstGeom prst="ellipse">
            <a:avLst/>
          </a:prstGeom>
          <a:ln w="3175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prstClr val="white"/>
              </a:solidFill>
            </a:endParaRPr>
          </a:p>
        </p:txBody>
      </p:sp>
      <p:pic>
        <p:nvPicPr>
          <p:cNvPr id="27" name="Picture 4" descr="E:\Avinash\img\oiseau_58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6436" y="735708"/>
            <a:ext cx="762000" cy="73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304800" y="133350"/>
            <a:ext cx="1892568" cy="985225"/>
            <a:chOff x="160140" y="1171997"/>
            <a:chExt cx="1892568" cy="985225"/>
          </a:xfrm>
        </p:grpSpPr>
        <p:grpSp>
          <p:nvGrpSpPr>
            <p:cNvPr id="14" name="Group 13"/>
            <p:cNvGrpSpPr/>
            <p:nvPr/>
          </p:nvGrpSpPr>
          <p:grpSpPr>
            <a:xfrm>
              <a:off x="160140" y="1171997"/>
              <a:ext cx="1892568" cy="985225"/>
              <a:chOff x="1295400" y="2419350"/>
              <a:chExt cx="2895600" cy="1569905"/>
            </a:xfrm>
          </p:grpSpPr>
          <p:sp>
            <p:nvSpPr>
              <p:cNvPr id="17" name="Rectangle 3"/>
              <p:cNvSpPr/>
              <p:nvPr/>
            </p:nvSpPr>
            <p:spPr>
              <a:xfrm>
                <a:off x="1353516" y="2465255"/>
                <a:ext cx="2837484" cy="1524000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Rectangle 3"/>
              <p:cNvSpPr/>
              <p:nvPr/>
            </p:nvSpPr>
            <p:spPr>
              <a:xfrm>
                <a:off x="1295400" y="2419350"/>
                <a:ext cx="2837484" cy="1503559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234625" y="1299932"/>
              <a:ext cx="17507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Let us revise all the four terms.</a:t>
              </a:r>
              <a:endParaRPr lang="en-IN" dirty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5688919" y="1985010"/>
            <a:ext cx="1778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Horizontal line</a:t>
            </a:r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688919" y="1985010"/>
            <a:ext cx="1778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7010400" y="1222452"/>
            <a:ext cx="1143000" cy="381000"/>
            <a:chOff x="1752600" y="3257550"/>
            <a:chExt cx="1143000" cy="381000"/>
          </a:xfrm>
        </p:grpSpPr>
        <p:grpSp>
          <p:nvGrpSpPr>
            <p:cNvPr id="55" name="Group 54"/>
            <p:cNvGrpSpPr/>
            <p:nvPr/>
          </p:nvGrpSpPr>
          <p:grpSpPr>
            <a:xfrm>
              <a:off x="1752600" y="3257550"/>
              <a:ext cx="1143000" cy="381000"/>
              <a:chOff x="2286000" y="3333750"/>
              <a:chExt cx="1143000" cy="381000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58" name="Teardrop 57"/>
              <p:cNvSpPr/>
              <p:nvPr/>
            </p:nvSpPr>
            <p:spPr>
              <a:xfrm rot="10800000" flipV="1">
                <a:off x="2286000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828800" y="325755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Object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632884" y="590550"/>
            <a:ext cx="2577943" cy="1201052"/>
            <a:chOff x="301387" y="2302089"/>
            <a:chExt cx="3119311" cy="1201052"/>
          </a:xfrm>
        </p:grpSpPr>
        <p:sp>
          <p:nvSpPr>
            <p:cNvPr id="60" name="Rounded Rectangle 59"/>
            <p:cNvSpPr/>
            <p:nvPr/>
          </p:nvSpPr>
          <p:spPr>
            <a:xfrm rot="20482852" flipH="1" flipV="1">
              <a:off x="2772910" y="3189873"/>
              <a:ext cx="173259" cy="143485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 rot="1588992" flipH="1" flipV="1">
              <a:off x="2737329" y="3414047"/>
              <a:ext cx="97799" cy="8909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301387" y="2302089"/>
              <a:ext cx="3119311" cy="833541"/>
              <a:chOff x="301387" y="2205990"/>
              <a:chExt cx="3119311" cy="833541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301387" y="2205990"/>
                <a:ext cx="3119311" cy="833541"/>
                <a:chOff x="6093749" y="2343710"/>
                <a:chExt cx="2211877" cy="1220387"/>
              </a:xfrm>
            </p:grpSpPr>
            <p:sp>
              <p:nvSpPr>
                <p:cNvPr id="65" name="Rounded Rectangle 64"/>
                <p:cNvSpPr/>
                <p:nvPr/>
              </p:nvSpPr>
              <p:spPr>
                <a:xfrm flipH="1">
                  <a:off x="6093749" y="2343710"/>
                  <a:ext cx="2211877" cy="1220387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Rounded Rectangle 65"/>
                <p:cNvSpPr/>
                <p:nvPr/>
              </p:nvSpPr>
              <p:spPr>
                <a:xfrm rot="21400130" flipH="1" flipV="1">
                  <a:off x="6154817" y="2401501"/>
                  <a:ext cx="2089740" cy="1104799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Rounded Rectangle 66"/>
                <p:cNvSpPr/>
                <p:nvPr/>
              </p:nvSpPr>
              <p:spPr>
                <a:xfrm rot="32044">
                  <a:off x="6206803" y="2409584"/>
                  <a:ext cx="1985769" cy="1088641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4" name="TextBox 63"/>
              <p:cNvSpPr txBox="1"/>
              <p:nvPr/>
            </p:nvSpPr>
            <p:spPr>
              <a:xfrm>
                <a:off x="540980" y="2288728"/>
                <a:ext cx="2566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 smtClean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 am observing the Eagle in the sky.</a:t>
                </a: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3251558" y="1461673"/>
            <a:ext cx="1286153" cy="389509"/>
            <a:chOff x="1680885" y="3249041"/>
            <a:chExt cx="1286153" cy="389509"/>
          </a:xfrm>
        </p:grpSpPr>
        <p:grpSp>
          <p:nvGrpSpPr>
            <p:cNvPr id="69" name="Group 68"/>
            <p:cNvGrpSpPr/>
            <p:nvPr/>
          </p:nvGrpSpPr>
          <p:grpSpPr>
            <a:xfrm>
              <a:off x="1752600" y="3257550"/>
              <a:ext cx="1144833" cy="381000"/>
              <a:chOff x="2286000" y="3333750"/>
              <a:chExt cx="1144833" cy="381000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Teardrop 71"/>
              <p:cNvSpPr/>
              <p:nvPr/>
            </p:nvSpPr>
            <p:spPr>
              <a:xfrm rot="10800000" flipH="1">
                <a:off x="3049833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1680885" y="3249041"/>
              <a:ext cx="128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Observer</a:t>
              </a:r>
            </a:p>
          </p:txBody>
        </p:sp>
      </p:grpSp>
      <p:sp>
        <p:nvSpPr>
          <p:cNvPr id="73" name="Rectangle 72"/>
          <p:cNvSpPr/>
          <p:nvPr/>
        </p:nvSpPr>
        <p:spPr>
          <a:xfrm rot="20189102">
            <a:off x="4753047" y="1284081"/>
            <a:ext cx="155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4" name="Rectangle 73"/>
          <p:cNvSpPr/>
          <p:nvPr/>
        </p:nvSpPr>
        <p:spPr>
          <a:xfrm rot="20189102">
            <a:off x="4753047" y="1284081"/>
            <a:ext cx="155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Line of sight</a:t>
            </a:r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4681534" y="4248150"/>
            <a:ext cx="1143001" cy="381000"/>
            <a:chOff x="1752600" y="3257550"/>
            <a:chExt cx="1143001" cy="381000"/>
          </a:xfrm>
        </p:grpSpPr>
        <p:grpSp>
          <p:nvGrpSpPr>
            <p:cNvPr id="76" name="Group 75"/>
            <p:cNvGrpSpPr/>
            <p:nvPr/>
          </p:nvGrpSpPr>
          <p:grpSpPr>
            <a:xfrm>
              <a:off x="1752600" y="3257550"/>
              <a:ext cx="1143001" cy="381000"/>
              <a:chOff x="2286000" y="3333750"/>
              <a:chExt cx="1143001" cy="381000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79" name="Teardrop 78"/>
              <p:cNvSpPr/>
              <p:nvPr/>
            </p:nvSpPr>
            <p:spPr>
              <a:xfrm rot="10800000" flipH="1" flipV="1">
                <a:off x="3048001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1841662" y="3257550"/>
              <a:ext cx="977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Object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632275" y="590550"/>
            <a:ext cx="2577943" cy="1201052"/>
            <a:chOff x="301387" y="2302089"/>
            <a:chExt cx="3119311" cy="1201052"/>
          </a:xfrm>
        </p:grpSpPr>
        <p:sp>
          <p:nvSpPr>
            <p:cNvPr id="81" name="Rounded Rectangle 80"/>
            <p:cNvSpPr/>
            <p:nvPr/>
          </p:nvSpPr>
          <p:spPr>
            <a:xfrm rot="20482852" flipH="1" flipV="1">
              <a:off x="2772910" y="3189873"/>
              <a:ext cx="173259" cy="143485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 rot="1588992" flipH="1" flipV="1">
              <a:off x="2737329" y="3414047"/>
              <a:ext cx="97799" cy="8909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01387" y="2302089"/>
              <a:ext cx="3119311" cy="833541"/>
              <a:chOff x="301387" y="2205990"/>
              <a:chExt cx="3119311" cy="833541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301387" y="2205990"/>
                <a:ext cx="3119311" cy="833541"/>
                <a:chOff x="6093749" y="2343710"/>
                <a:chExt cx="2211877" cy="1220387"/>
              </a:xfrm>
            </p:grpSpPr>
            <p:sp>
              <p:nvSpPr>
                <p:cNvPr id="86" name="Rounded Rectangle 85"/>
                <p:cNvSpPr/>
                <p:nvPr/>
              </p:nvSpPr>
              <p:spPr>
                <a:xfrm flipH="1">
                  <a:off x="6093749" y="2343710"/>
                  <a:ext cx="2211877" cy="1220387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Rounded Rectangle 86"/>
                <p:cNvSpPr/>
                <p:nvPr/>
              </p:nvSpPr>
              <p:spPr>
                <a:xfrm rot="21400130" flipH="1" flipV="1">
                  <a:off x="6154817" y="2401501"/>
                  <a:ext cx="2089740" cy="1104799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Rounded Rectangle 87"/>
                <p:cNvSpPr/>
                <p:nvPr/>
              </p:nvSpPr>
              <p:spPr>
                <a:xfrm rot="32044">
                  <a:off x="6206803" y="2409584"/>
                  <a:ext cx="1985769" cy="1088641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310283" y="2288728"/>
                <a:ext cx="30283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 am observing the flower on the ground.</a:t>
                </a: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3270245" y="1441633"/>
            <a:ext cx="1295400" cy="392192"/>
            <a:chOff x="1676400" y="3246358"/>
            <a:chExt cx="1295400" cy="392192"/>
          </a:xfrm>
        </p:grpSpPr>
        <p:grpSp>
          <p:nvGrpSpPr>
            <p:cNvPr id="90" name="Group 89"/>
            <p:cNvGrpSpPr/>
            <p:nvPr/>
          </p:nvGrpSpPr>
          <p:grpSpPr>
            <a:xfrm>
              <a:off x="1752600" y="3257550"/>
              <a:ext cx="1144833" cy="381000"/>
              <a:chOff x="2286000" y="3333750"/>
              <a:chExt cx="1144833" cy="381000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93" name="Teardrop 92"/>
              <p:cNvSpPr/>
              <p:nvPr/>
            </p:nvSpPr>
            <p:spPr>
              <a:xfrm rot="10800000" flipH="1">
                <a:off x="3049833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1676400" y="324635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Observer</a:t>
              </a:r>
            </a:p>
          </p:txBody>
        </p:sp>
      </p:grpSp>
      <p:sp>
        <p:nvSpPr>
          <p:cNvPr id="94" name="Rectangle 93"/>
          <p:cNvSpPr/>
          <p:nvPr/>
        </p:nvSpPr>
        <p:spPr>
          <a:xfrm rot="3363021">
            <a:off x="4826440" y="2989351"/>
            <a:ext cx="155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5" name="Rectangle 94"/>
          <p:cNvSpPr/>
          <p:nvPr/>
        </p:nvSpPr>
        <p:spPr>
          <a:xfrm rot="3363021">
            <a:off x="4896545" y="3004591"/>
            <a:ext cx="1554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Line of sight</a:t>
            </a:r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6" name="Arc 95"/>
          <p:cNvSpPr/>
          <p:nvPr/>
        </p:nvSpPr>
        <p:spPr>
          <a:xfrm>
            <a:off x="4726303" y="1637994"/>
            <a:ext cx="641986" cy="641986"/>
          </a:xfrm>
          <a:prstGeom prst="arc">
            <a:avLst>
              <a:gd name="adj1" fmla="val 19229615"/>
              <a:gd name="adj2" fmla="val 358683"/>
            </a:avLst>
          </a:prstGeom>
          <a:ln w="28575"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364480" y="1664656"/>
            <a:ext cx="22968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Angle of Elevation</a:t>
            </a:r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364481" y="1664656"/>
            <a:ext cx="12740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1" name="Arc 100"/>
          <p:cNvSpPr/>
          <p:nvPr/>
        </p:nvSpPr>
        <p:spPr>
          <a:xfrm>
            <a:off x="4495800" y="1809750"/>
            <a:ext cx="641986" cy="641986"/>
          </a:xfrm>
          <a:prstGeom prst="arc">
            <a:avLst>
              <a:gd name="adj1" fmla="val 20350610"/>
              <a:gd name="adj2" fmla="val 3776166"/>
            </a:avLst>
          </a:prstGeom>
          <a:ln w="28575">
            <a:solidFill>
              <a:srgbClr val="C00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rot="993293">
            <a:off x="5063490" y="2400390"/>
            <a:ext cx="22968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Angle of Depression</a:t>
            </a:r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077856" y="2154287"/>
            <a:ext cx="1778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IN" sz="1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247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1" grpId="0" build="allAtOnce"/>
      <p:bldP spid="73" grpId="0" build="allAtOnce"/>
      <p:bldP spid="94" grpId="0" build="allAtOnce"/>
      <p:bldP spid="96" grpId="0" animBg="1"/>
      <p:bldP spid="99" grpId="0" build="allAtOnce"/>
      <p:bldP spid="101" grpId="0" animBg="1"/>
      <p:bldP spid="10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1686077" y="1289656"/>
            <a:ext cx="1260000" cy="29362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422325" y="1972396"/>
            <a:ext cx="1215817" cy="29362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919406" y="2232771"/>
            <a:ext cx="914400" cy="29362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367973" y="1948244"/>
            <a:ext cx="822960" cy="29362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979853" y="1965010"/>
            <a:ext cx="1097280" cy="29362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49596" y="1570487"/>
            <a:ext cx="5212080" cy="29362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519195" y="1297951"/>
            <a:ext cx="1260331" cy="29362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67964" y="1296320"/>
            <a:ext cx="731520" cy="29362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43027" y="1295917"/>
            <a:ext cx="900545" cy="29362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869" y="1247322"/>
            <a:ext cx="881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All the heights of objects such as towers, trees, buildings, etc.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 shall be considered as a ‘line segment perpendicular to the ground’. </a:t>
            </a:r>
            <a:endParaRPr lang="en-US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8" name="Picture 2" descr="C:\Users\Admin\Desktop\Broadway_tower_ed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2254" y="1954016"/>
            <a:ext cx="3329578" cy="269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38326" y="3942445"/>
            <a:ext cx="274320" cy="2743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101600">
              <a:schemeClr val="tx1">
                <a:lumMod val="85000"/>
                <a:lumOff val="1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538326" y="2104521"/>
            <a:ext cx="0" cy="2103120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504007" y="2559648"/>
            <a:ext cx="0" cy="3314234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139700">
              <a:schemeClr val="tx1">
                <a:lumMod val="85000"/>
                <a:lumOff val="1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3" descr="E:\Avinash\heght and distances\img\landscapedesignbackgro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26786" r="1000" b="4475"/>
          <a:stretch/>
        </p:blipFill>
        <p:spPr bwMode="auto">
          <a:xfrm>
            <a:off x="818627" y="2083222"/>
            <a:ext cx="4129502" cy="249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Avinash\heght and distances\trigoimages\palm-tree-12907783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602" y="2202631"/>
            <a:ext cx="1576288" cy="23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802498" y="4076802"/>
            <a:ext cx="274320" cy="274320"/>
          </a:xfrm>
          <a:prstGeom prst="rect">
            <a:avLst/>
          </a:prstGeom>
          <a:solidFill>
            <a:srgbClr val="FFFF00"/>
          </a:solidFill>
          <a:ln>
            <a:solidFill>
              <a:srgbClr val="0000FF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067349" y="2404886"/>
            <a:ext cx="0" cy="1920240"/>
          </a:xfrm>
          <a:prstGeom prst="line">
            <a:avLst/>
          </a:prstGeom>
          <a:ln w="38100">
            <a:solidFill>
              <a:srgbClr val="0000FF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>
            <a:off x="2889362" y="2365398"/>
            <a:ext cx="0" cy="3962404"/>
          </a:xfrm>
          <a:prstGeom prst="line">
            <a:avLst/>
          </a:prstGeom>
          <a:ln w="38100">
            <a:solidFill>
              <a:srgbClr val="0000FF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Admin\Desktop\2383e2d5b6c50acae152afc6d8fe92ce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92"/>
          <a:stretch/>
        </p:blipFill>
        <p:spPr bwMode="auto">
          <a:xfrm>
            <a:off x="919595" y="1948244"/>
            <a:ext cx="2402516" cy="288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914459" y="4266377"/>
            <a:ext cx="274320" cy="27432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915126" y="2045145"/>
            <a:ext cx="0" cy="2468880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2108961" y="3353123"/>
            <a:ext cx="0" cy="2369808"/>
          </a:xfrm>
          <a:prstGeom prst="line">
            <a:avLst/>
          </a:prstGeom>
          <a:ln w="38100">
            <a:solidFill>
              <a:srgbClr val="FFFF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7718" y="1913166"/>
            <a:ext cx="7451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2.  The height of the observer is neglected, if it is not given </a:t>
            </a:r>
          </a:p>
          <a:p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in the problem. It shall be considered as a ‘point’. </a:t>
            </a:r>
            <a:endParaRPr lang="en-US" b="1" dirty="0">
              <a:solidFill>
                <a:srgbClr val="0000FF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1" name="Picture 3" descr="C:\Users\Admin\Desktop\Picture12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3"/>
          <a:stretch/>
        </p:blipFill>
        <p:spPr bwMode="auto">
          <a:xfrm>
            <a:off x="774925" y="2588073"/>
            <a:ext cx="4098470" cy="216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E:\Avinash\heght and distances\trigoimages\Helicopter-type-11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25" y="2464404"/>
            <a:ext cx="1337451" cy="100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C:\Users\Admin\Desktop\Man+1+by+Klearchos+Kapoutsis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36803" y="3884516"/>
            <a:ext cx="789688" cy="789688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4273648" y="4497036"/>
            <a:ext cx="152400" cy="152400"/>
          </a:xfrm>
          <a:prstGeom prst="ellipse">
            <a:avLst/>
          </a:prstGeom>
          <a:solidFill>
            <a:srgbClr val="92D050"/>
          </a:solidFill>
          <a:ln/>
          <a:effectLst>
            <a:glow rad="101600">
              <a:schemeClr val="tx1">
                <a:alpha val="6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34555" y="385670"/>
            <a:ext cx="6868274" cy="662080"/>
            <a:chOff x="153556" y="-568199"/>
            <a:chExt cx="6868274" cy="662080"/>
          </a:xfrm>
        </p:grpSpPr>
        <p:sp>
          <p:nvSpPr>
            <p:cNvPr id="3" name="Rectangle 2"/>
            <p:cNvSpPr/>
            <p:nvPr/>
          </p:nvSpPr>
          <p:spPr>
            <a:xfrm>
              <a:off x="154101" y="-568199"/>
              <a:ext cx="6867729" cy="652884"/>
            </a:xfrm>
            <a:prstGeom prst="rect">
              <a:avLst/>
            </a:prstGeom>
            <a:solidFill>
              <a:srgbClr val="6EF8EB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3556" y="-552450"/>
              <a:ext cx="66728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Points to be remembered while drawing the figures to solve the problems :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0" grpId="3" animBg="1"/>
      <p:bldP spid="40" grpId="4" animBg="1"/>
      <p:bldP spid="40" grpId="5" animBg="1"/>
      <p:bldP spid="37" grpId="0" animBg="1"/>
      <p:bldP spid="37" grpId="1" animBg="1"/>
      <p:bldP spid="35" grpId="0" animBg="1"/>
      <p:bldP spid="36" grpId="0" animBg="1"/>
      <p:bldP spid="36" grpId="1" animBg="1"/>
      <p:bldP spid="28" grpId="0" animBg="1"/>
      <p:bldP spid="28" grpId="1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22" grpId="0" animBg="1"/>
      <p:bldP spid="22" grpId="1" animBg="1"/>
      <p:bldP spid="11" grpId="0" animBg="1"/>
      <p:bldP spid="11" grpId="1" animBg="1"/>
      <p:bldP spid="7" grpId="0" animBg="1"/>
      <p:bldP spid="7" grpId="1" animBg="1"/>
      <p:bldP spid="18" grpId="0" animBg="1"/>
      <p:bldP spid="18" grpId="1" animBg="1"/>
      <p:bldP spid="21" grpId="0" animBg="1"/>
      <p:bldP spid="21" grpId="1" animBg="1"/>
      <p:bldP spid="24" grpId="0" animBg="1"/>
      <p:bldP spid="24" grpId="1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793478"/>
            <a:ext cx="8229600" cy="857250"/>
          </a:xfrm>
        </p:spPr>
        <p:txBody>
          <a:bodyPr/>
          <a:lstStyle/>
          <a:p>
            <a:r>
              <a:rPr lang="en-US" dirty="0" smtClean="0"/>
              <a:t>Module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34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457200" y="1102394"/>
            <a:ext cx="10309225" cy="5965156"/>
            <a:chOff x="-457200" y="1102394"/>
            <a:chExt cx="10309225" cy="5965156"/>
          </a:xfrm>
        </p:grpSpPr>
        <p:grpSp>
          <p:nvGrpSpPr>
            <p:cNvPr id="17" name="Group 16"/>
            <p:cNvGrpSpPr/>
            <p:nvPr/>
          </p:nvGrpSpPr>
          <p:grpSpPr>
            <a:xfrm>
              <a:off x="-19050" y="1102394"/>
              <a:ext cx="9871075" cy="1033894"/>
              <a:chOff x="-19050" y="1102394"/>
              <a:chExt cx="9871075" cy="1033894"/>
            </a:xfrm>
          </p:grpSpPr>
          <p:pic>
            <p:nvPicPr>
              <p:cNvPr id="36" name="Picture 1" descr="C:\Users\ADMIN\Desktop\the-circus-crowd-joyce-gebauer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35" b="62039"/>
              <a:stretch/>
            </p:blipFill>
            <p:spPr bwMode="auto">
              <a:xfrm>
                <a:off x="-19050" y="1102394"/>
                <a:ext cx="2635250" cy="1028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" descr="C:\Users\ADMIN\Desktop\the-circus-crowd-joyce-gebauer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35" b="62039"/>
              <a:stretch/>
            </p:blipFill>
            <p:spPr bwMode="auto">
              <a:xfrm>
                <a:off x="2601419" y="1102394"/>
                <a:ext cx="2635250" cy="1028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1" descr="C:\Users\ADMIN\Desktop\the-circus-crowd-joyce-gebauer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35" b="62039"/>
              <a:stretch/>
            </p:blipFill>
            <p:spPr bwMode="auto">
              <a:xfrm>
                <a:off x="5191058" y="1107588"/>
                <a:ext cx="2635250" cy="1028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1" descr="C:\Users\ADMIN\Desktop\the-circus-crowd-joyce-gebauer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35" b="62039"/>
              <a:stretch/>
            </p:blipFill>
            <p:spPr bwMode="auto">
              <a:xfrm>
                <a:off x="7216775" y="1102394"/>
                <a:ext cx="2635250" cy="1028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-225086" y="1838558"/>
              <a:ext cx="9487922" cy="2659883"/>
              <a:chOff x="-225086" y="1838558"/>
              <a:chExt cx="9487922" cy="2659883"/>
            </a:xfrm>
          </p:grpSpPr>
          <p:pic>
            <p:nvPicPr>
              <p:cNvPr id="41" name="Picture 1" descr="C:\Users\ADMIN\Desktop\the-circus-crowd-joyce-gebauer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" t="53160" r="5151" b="12211"/>
              <a:stretch/>
            </p:blipFill>
            <p:spPr bwMode="auto">
              <a:xfrm>
                <a:off x="3013414" y="1838558"/>
                <a:ext cx="3238500" cy="1285055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" descr="C:\Users\ADMIN\Desktop\the-circus-crowd-joyce-gebauer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" t="53160" r="5151" b="12211"/>
              <a:stretch/>
            </p:blipFill>
            <p:spPr bwMode="auto">
              <a:xfrm>
                <a:off x="-225086" y="1899090"/>
                <a:ext cx="3238500" cy="1424955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" descr="C:\Users\ADMIN\Desktop\the-circus-crowd-joyce-gebauer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" t="53160" r="5151" b="12211"/>
              <a:stretch/>
            </p:blipFill>
            <p:spPr bwMode="auto">
              <a:xfrm>
                <a:off x="6024336" y="1896794"/>
                <a:ext cx="3238500" cy="1285055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" descr="C:\Users\ADMIN\Desktop\the-circus-crowd-joyce-gebauer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" t="53160" r="5151" b="12211"/>
              <a:stretch/>
            </p:blipFill>
            <p:spPr bwMode="auto">
              <a:xfrm>
                <a:off x="2810190" y="2239770"/>
                <a:ext cx="3238500" cy="1285055"/>
              </a:xfrm>
              <a:prstGeom prst="rect">
                <a:avLst/>
              </a:prstGeom>
              <a:noFill/>
              <a:effectLst>
                <a:softEdge rad="63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" descr="C:\Users\ADMIN\Desktop\the-circus-crowd-joyce-gebauer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" t="53160" r="5151" b="12211"/>
              <a:stretch/>
            </p:blipFill>
            <p:spPr bwMode="auto">
              <a:xfrm>
                <a:off x="5898310" y="3105649"/>
                <a:ext cx="3238500" cy="1285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1009" name="Picture 1" descr="C:\Users\ADMIN\Desktop\the-circus-crowd-joyce-gebauer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" t="53160" r="5151" b="12211"/>
              <a:stretch/>
            </p:blipFill>
            <p:spPr bwMode="auto">
              <a:xfrm>
                <a:off x="0" y="3213386"/>
                <a:ext cx="3238500" cy="12850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Arc 5"/>
            <p:cNvSpPr/>
            <p:nvPr/>
          </p:nvSpPr>
          <p:spPr>
            <a:xfrm>
              <a:off x="-457200" y="3244850"/>
              <a:ext cx="10058400" cy="3822700"/>
            </a:xfrm>
            <a:prstGeom prst="arc">
              <a:avLst>
                <a:gd name="adj1" fmla="val 10671391"/>
                <a:gd name="adj2" fmla="val 73633"/>
              </a:avLst>
            </a:prstGeom>
            <a:solidFill>
              <a:srgbClr val="92D050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381000" y="752622"/>
            <a:ext cx="8686800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 rot="60000">
            <a:off x="2854108" y="2898722"/>
            <a:ext cx="3664852" cy="1516678"/>
            <a:chOff x="2905097" y="2722471"/>
            <a:chExt cx="3664852" cy="1516678"/>
          </a:xfrm>
        </p:grpSpPr>
        <p:pic>
          <p:nvPicPr>
            <p:cNvPr id="159746" name="Picture 2" descr="C:\Users\ADMIN\Desktop\BX1429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00" b="43076"/>
            <a:stretch/>
          </p:blipFill>
          <p:spPr bwMode="auto">
            <a:xfrm rot="2518939" flipV="1">
              <a:off x="2905097" y="2722471"/>
              <a:ext cx="2830816" cy="15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C:\Users\ADMIN\Desktop\BX1429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2" t="43000" r="46447" b="43076"/>
            <a:stretch/>
          </p:blipFill>
          <p:spPr bwMode="auto">
            <a:xfrm rot="2518939" flipV="1">
              <a:off x="5098194" y="4088191"/>
              <a:ext cx="1471755" cy="15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Rounded Rectangle 32"/>
          <p:cNvSpPr/>
          <p:nvPr/>
        </p:nvSpPr>
        <p:spPr>
          <a:xfrm>
            <a:off x="373016" y="514133"/>
            <a:ext cx="6456409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4137" y="277532"/>
            <a:ext cx="6048002" cy="21955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Arc 26"/>
          <p:cNvSpPr/>
          <p:nvPr/>
        </p:nvSpPr>
        <p:spPr>
          <a:xfrm rot="16200000">
            <a:off x="5911575" y="4485688"/>
            <a:ext cx="753062" cy="753062"/>
          </a:xfrm>
          <a:prstGeom prst="arc">
            <a:avLst>
              <a:gd name="adj1" fmla="val 16146238"/>
              <a:gd name="adj2" fmla="val 18656325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222" y="4473516"/>
            <a:ext cx="72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30º</a:t>
            </a:r>
            <a:endParaRPr lang="en-US" sz="20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16530" y="1816272"/>
            <a:ext cx="381000" cy="461665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defTabSz="685800"/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50228" y="3029743"/>
            <a:ext cx="526372" cy="58477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defTabSz="685800"/>
            <a:r>
              <a:rPr lang="en-US" sz="3200" b="1" dirty="0" smtClean="0">
                <a:solidFill>
                  <a:prstClr val="black"/>
                </a:solidFill>
                <a:latin typeface="Bookman Old Style" pitchFamily="18" charset="0"/>
              </a:rPr>
              <a:t>?</a:t>
            </a:r>
            <a:endParaRPr lang="en-US" sz="3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2520000">
            <a:off x="4365607" y="2947257"/>
            <a:ext cx="1141232" cy="46166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20 </a:t>
            </a:r>
            <a:r>
              <a:rPr lang="en-US" sz="2400" b="1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</a:t>
            </a:r>
            <a:endParaRPr lang="en-US" sz="2400" b="1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769" b="95192" l="18357" r="932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4451">
            <a:off x="2489281" y="987645"/>
            <a:ext cx="1261872" cy="12679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769" b="95192" l="18357" r="932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4451">
            <a:off x="5588210" y="3781346"/>
            <a:ext cx="1261872" cy="12679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2126" flipH="1">
            <a:off x="5973558" y="3843190"/>
            <a:ext cx="848877" cy="9354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956697" y="1990633"/>
            <a:ext cx="688854" cy="2884310"/>
            <a:chOff x="2956697" y="1837440"/>
            <a:chExt cx="688854" cy="2884310"/>
          </a:xfrm>
        </p:grpSpPr>
        <p:pic>
          <p:nvPicPr>
            <p:cNvPr id="4" name="Picture 3" descr="141.jpg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89524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6697" y="1837440"/>
              <a:ext cx="688854" cy="2884310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3143250" y="2114550"/>
              <a:ext cx="66570" cy="2457450"/>
            </a:xfrm>
            <a:prstGeom prst="line">
              <a:avLst/>
            </a:prstGeom>
            <a:ln w="28575">
              <a:solidFill>
                <a:srgbClr val="9E4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21540000" flipH="1">
              <a:off x="3328991" y="2114534"/>
              <a:ext cx="66570" cy="2457450"/>
            </a:xfrm>
            <a:prstGeom prst="line">
              <a:avLst/>
            </a:prstGeom>
            <a:ln w="28575">
              <a:solidFill>
                <a:srgbClr val="99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2809369" y="4723927"/>
            <a:ext cx="866095" cy="322150"/>
          </a:xfrm>
          <a:prstGeom prst="rect">
            <a:avLst/>
          </a:prstGeom>
          <a:blipFill>
            <a:blip r:embed="rId11"/>
            <a:tile tx="0" ty="0" sx="100000" sy="100000" flip="none" algn="tl"/>
          </a:blip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64180" y="4650679"/>
            <a:ext cx="381000" cy="461665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defTabSz="685800"/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3657" y="4671858"/>
            <a:ext cx="381000" cy="461665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defTabSz="685800"/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20054" y="4637764"/>
            <a:ext cx="316654" cy="370005"/>
            <a:chOff x="6974862" y="3854440"/>
            <a:chExt cx="316654" cy="370005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889" b="89778" l="38667" r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862" y="3854440"/>
              <a:ext cx="316654" cy="31665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857" b="89919" l="18271" r="79282"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58068">
              <a:off x="7010647" y="3901689"/>
              <a:ext cx="237044" cy="322756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 rot="10800000">
            <a:off x="3363095" y="4895849"/>
            <a:ext cx="2952750" cy="0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043199"/>
            <a:ext cx="0" cy="2862986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27"/>
          <p:cNvGrpSpPr/>
          <p:nvPr/>
        </p:nvGrpSpPr>
        <p:grpSpPr>
          <a:xfrm>
            <a:off x="3355469" y="4490110"/>
            <a:ext cx="338225" cy="380340"/>
            <a:chOff x="5110121" y="2743993"/>
            <a:chExt cx="528679" cy="45720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5110121" y="2778695"/>
              <a:ext cx="52867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5384747" y="2971799"/>
              <a:ext cx="457201" cy="15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ounded Rectangle 45"/>
          <p:cNvSpPr/>
          <p:nvPr/>
        </p:nvSpPr>
        <p:spPr>
          <a:xfrm>
            <a:off x="3179306" y="277532"/>
            <a:ext cx="1545094" cy="21955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74137" y="279603"/>
            <a:ext cx="1545094" cy="21955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73016" y="286084"/>
            <a:ext cx="4351384" cy="21955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75146" y="757178"/>
            <a:ext cx="2779534" cy="2194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399742" y="758273"/>
            <a:ext cx="5668058" cy="2194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2" y="223262"/>
            <a:ext cx="93692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Tx/>
              <a:buAutoNum type="alphaUcPeriod" startAt="17"/>
            </a:pPr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</a:rPr>
              <a:t>A circus artist is climbing a 20m long rope, which is tightly </a:t>
            </a:r>
          </a:p>
          <a:p>
            <a:pPr defTabSz="685800"/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</a:rPr>
              <a:t>     stretched and tied from the top of a vertical pole to the ground. </a:t>
            </a:r>
          </a:p>
          <a:p>
            <a:pPr defTabSz="685800"/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</a:rPr>
              <a:t>     Find the height of the pole, if the angle made by the rope with the ground level is 30</a:t>
            </a:r>
            <a:r>
              <a:rPr lang="en-US" sz="1500" b="1" baseline="30000" dirty="0" smtClean="0">
                <a:solidFill>
                  <a:srgbClr val="0000FF"/>
                </a:solidFill>
                <a:latin typeface="Bookman Old Style" pitchFamily="18" charset="0"/>
              </a:rPr>
              <a:t>o</a:t>
            </a:r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</a:rPr>
              <a:t>.</a:t>
            </a:r>
            <a:endParaRPr lang="en-US" sz="15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"/>
                            </p:stCondLst>
                            <p:childTnLst>
                              <p:par>
                                <p:cTn id="8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96296E-6 L -0.30798 -0.51574 " pathEditMode="relative" rAng="0" ptsTypes="AA">
                                      <p:cBhvr>
                                        <p:cTn id="81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9" y="-25802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6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33" grpId="1" animBg="1"/>
      <p:bldP spid="9" grpId="0" animBg="1"/>
      <p:bldP spid="9" grpId="1" animBg="1"/>
      <p:bldP spid="42" grpId="0" animBg="1"/>
      <p:bldP spid="15" grpId="0"/>
      <p:bldP spid="16" grpId="0" animBg="1"/>
      <p:bldP spid="19" grpId="0" animBg="1"/>
      <p:bldP spid="22" grpId="0" animBg="1"/>
      <p:bldP spid="20" grpId="0" animBg="1"/>
      <p:bldP spid="57" grpId="0" animBg="1"/>
      <p:bldP spid="58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32"/>
          <p:cNvSpPr/>
          <p:nvPr/>
        </p:nvSpPr>
        <p:spPr>
          <a:xfrm>
            <a:off x="1053389" y="4632320"/>
            <a:ext cx="2942376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607583" y="1679741"/>
            <a:ext cx="1308210" cy="33855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2061013" y="2790881"/>
            <a:ext cx="397595" cy="25261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3346124" y="1958556"/>
            <a:ext cx="1483504" cy="33855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2057115" y="2539519"/>
            <a:ext cx="397595" cy="25261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976202" y="2640773"/>
            <a:ext cx="826388" cy="30384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Arc 1026"/>
          <p:cNvSpPr/>
          <p:nvPr/>
        </p:nvSpPr>
        <p:spPr>
          <a:xfrm>
            <a:off x="8260561" y="1764511"/>
            <a:ext cx="959639" cy="959639"/>
          </a:xfrm>
          <a:prstGeom prst="arc">
            <a:avLst>
              <a:gd name="adj1" fmla="val 10841299"/>
              <a:gd name="adj2" fmla="val 12562387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7" name="Group 84"/>
          <p:cNvGrpSpPr/>
          <p:nvPr/>
        </p:nvGrpSpPr>
        <p:grpSpPr>
          <a:xfrm>
            <a:off x="5683794" y="429181"/>
            <a:ext cx="3343275" cy="2163207"/>
            <a:chOff x="5638800" y="1620336"/>
            <a:chExt cx="3343275" cy="2884275"/>
          </a:xfrm>
        </p:grpSpPr>
        <p:sp>
          <p:nvSpPr>
            <p:cNvPr id="19" name="Right Triangle 18"/>
            <p:cNvSpPr/>
            <p:nvPr/>
          </p:nvSpPr>
          <p:spPr>
            <a:xfrm>
              <a:off x="6096000" y="2057400"/>
              <a:ext cx="2590800" cy="1981200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27700" y="1620336"/>
              <a:ext cx="5288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A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38800" y="3962400"/>
              <a:ext cx="685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B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96275" y="4012168"/>
              <a:ext cx="685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C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23" name="Elbow Connector 22"/>
            <p:cNvCxnSpPr/>
            <p:nvPr/>
          </p:nvCxnSpPr>
          <p:spPr>
            <a:xfrm>
              <a:off x="6096000" y="3733800"/>
              <a:ext cx="457200" cy="3048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691026" y="3596641"/>
              <a:ext cx="680908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30</a:t>
              </a:r>
              <a:r>
                <a:rPr lang="en-US" b="1" baseline="30000" dirty="0" smtClean="0">
                  <a:solidFill>
                    <a:prstClr val="black"/>
                  </a:solidFill>
                  <a:latin typeface="Bookman Old Style" pitchFamily="18" charset="0"/>
                </a:rPr>
                <a:t>o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174705" y="1161634"/>
            <a:ext cx="841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20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6124909" y="753428"/>
            <a:ext cx="2592420" cy="1470885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51245" y="819150"/>
            <a:ext cx="958917" cy="246221"/>
          </a:xfrm>
          <a:prstGeom prst="wedgeRectCallout">
            <a:avLst>
              <a:gd name="adj1" fmla="val -40154"/>
              <a:gd name="adj2" fmla="val 137634"/>
            </a:avLst>
          </a:prstGeom>
          <a:solidFill>
            <a:srgbClr val="7030A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1000" b="1">
                <a:solidFill>
                  <a:prstClr val="white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hypotenuse</a:t>
            </a:r>
            <a:endParaRPr lang="en-IN" dirty="0"/>
          </a:p>
        </p:txBody>
      </p:sp>
      <p:sp>
        <p:nvSpPr>
          <p:cNvPr id="64" name="TextBox 63"/>
          <p:cNvSpPr txBox="1"/>
          <p:nvPr/>
        </p:nvSpPr>
        <p:spPr>
          <a:xfrm>
            <a:off x="5736018" y="1271329"/>
            <a:ext cx="43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53570" y="1662110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35807" y="1666646"/>
            <a:ext cx="3131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Length of rope (AC) = 20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43428" y="1945856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Let the height of pole (AB) be ‘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’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31071" y="2216228"/>
            <a:ext cx="1917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In right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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ABC,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28239" y="2618679"/>
            <a:ext cx="971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sin 30º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731343" y="2618679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026447" y="2490507"/>
            <a:ext cx="517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AB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2066706" y="2792133"/>
            <a:ext cx="4007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024517" y="2752027"/>
            <a:ext cx="517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AC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37105" y="3142119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404930" y="3023479"/>
            <a:ext cx="28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1431108" y="3311396"/>
            <a:ext cx="27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403965" y="3268741"/>
            <a:ext cx="29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734006" y="3142119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101055" y="3006804"/>
            <a:ext cx="366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2068292" y="3308430"/>
            <a:ext cx="4007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043569" y="3268324"/>
            <a:ext cx="517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38628" y="3548080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286333" y="3548080"/>
            <a:ext cx="482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731343" y="3548080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086428" y="354808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38628" y="3918407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406453" y="3922158"/>
            <a:ext cx="28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735529" y="3918407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038806" y="3783092"/>
            <a:ext cx="4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2069815" y="4084718"/>
            <a:ext cx="4007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087959" y="4028738"/>
            <a:ext cx="308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38628" y="4276487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406453" y="4276487"/>
            <a:ext cx="28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735529" y="4276487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038806" y="4276487"/>
            <a:ext cx="4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638015" y="4643020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44501" y="4643020"/>
            <a:ext cx="296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Height of the pole is 10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6137609" y="736836"/>
            <a:ext cx="0" cy="1515971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ular Callout 93"/>
          <p:cNvSpPr/>
          <p:nvPr/>
        </p:nvSpPr>
        <p:spPr>
          <a:xfrm>
            <a:off x="1190894" y="1681591"/>
            <a:ext cx="1828800" cy="673408"/>
          </a:xfrm>
          <a:prstGeom prst="wedgeRoundRectCallout">
            <a:avLst>
              <a:gd name="adj1" fmla="val -49218"/>
              <a:gd name="adj2" fmla="val 100568"/>
              <a:gd name="adj3" fmla="val 16667"/>
            </a:avLst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362847" y="1859738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sin 30</a:t>
            </a:r>
            <a:r>
              <a:rPr lang="en-IN" sz="1600" b="1" baseline="50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o</a:t>
            </a:r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=</a:t>
            </a:r>
            <a:endParaRPr lang="en-IN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449544" y="183851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?</a:t>
            </a:r>
            <a:endParaRPr lang="en-IN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443556" y="1756957"/>
            <a:ext cx="315005" cy="560187"/>
            <a:chOff x="8485440" y="-1387456"/>
            <a:chExt cx="315005" cy="560187"/>
          </a:xfrm>
        </p:grpSpPr>
        <p:sp>
          <p:nvSpPr>
            <p:cNvPr id="102" name="Rectangle 101"/>
            <p:cNvSpPr/>
            <p:nvPr/>
          </p:nvSpPr>
          <p:spPr>
            <a:xfrm>
              <a:off x="8485440" y="-1387456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Comic Sans MS" panose="030F0702030302020204" pitchFamily="66" charset="0"/>
                  <a:sym typeface="Symbol"/>
                </a:rPr>
                <a:t>1</a:t>
              </a:r>
              <a:endParaRPr lang="en-US" sz="1600" b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8505457" y="-1122864"/>
              <a:ext cx="2743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/>
            <p:cNvSpPr/>
            <p:nvPr/>
          </p:nvSpPr>
          <p:spPr>
            <a:xfrm>
              <a:off x="8490745" y="-1165823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Comic Sans MS" panose="030F0702030302020204" pitchFamily="66" charset="0"/>
                  <a:sym typeface="Symbol"/>
                </a:rPr>
                <a:t>2</a:t>
              </a:r>
              <a:endParaRPr lang="en-US" sz="1600" b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34" name="TextBox 133"/>
          <p:cNvSpPr txBox="1"/>
          <p:nvPr/>
        </p:nvSpPr>
        <p:spPr>
          <a:xfrm>
            <a:off x="413371" y="479076"/>
            <a:ext cx="52704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685800">
              <a:buFontTx/>
              <a:buAutoNum type="alphaUcPeriod" startAt="17"/>
            </a:pPr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</a:rPr>
              <a:t>A circus artist is climbing a 20m long rope, </a:t>
            </a:r>
          </a:p>
          <a:p>
            <a:pPr defTabSz="685800"/>
            <a:r>
              <a:rPr lang="en-US" sz="15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</a:rPr>
              <a:t>    which is tightly stretched and tied from the </a:t>
            </a:r>
          </a:p>
          <a:p>
            <a:pPr defTabSz="685800"/>
            <a:r>
              <a:rPr lang="en-US" sz="15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</a:rPr>
              <a:t>    top of a vertical pole to the ground. </a:t>
            </a:r>
          </a:p>
          <a:p>
            <a:pPr defTabSz="685800"/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</a:rPr>
              <a:t>     Find the height of the pole, if the angle </a:t>
            </a:r>
          </a:p>
          <a:p>
            <a:pPr defTabSz="685800"/>
            <a:r>
              <a:rPr lang="en-US" sz="1500" b="1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</a:rPr>
              <a:t>    made by the rope with the ground level is 30</a:t>
            </a:r>
            <a:r>
              <a:rPr lang="en-US" sz="1500" b="1" baseline="30000" dirty="0" smtClean="0">
                <a:solidFill>
                  <a:srgbClr val="0000FF"/>
                </a:solidFill>
                <a:latin typeface="Bookman Old Style" pitchFamily="18" charset="0"/>
              </a:rPr>
              <a:t>o</a:t>
            </a:r>
            <a:r>
              <a:rPr lang="en-US" sz="1500" b="1" dirty="0" smtClean="0">
                <a:solidFill>
                  <a:srgbClr val="0000FF"/>
                </a:solidFill>
                <a:latin typeface="Bookman Old Style" pitchFamily="18" charset="0"/>
              </a:rPr>
              <a:t>.</a:t>
            </a:r>
            <a:endParaRPr lang="en-US" sz="15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2274929" y="840461"/>
            <a:ext cx="1875320" cy="665261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Observe </a:t>
            </a:r>
            <a:r>
              <a:rPr lang="en-US" b="1" dirty="0">
                <a:solidFill>
                  <a:prstClr val="white"/>
                </a:solidFill>
                <a:latin typeface="Bookman Old Style" panose="02050604050505020204" pitchFamily="18" charset="0"/>
                <a:sym typeface="Symbol"/>
              </a:rPr>
              <a:t></a:t>
            </a:r>
            <a:r>
              <a:rPr lang="en-US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C</a:t>
            </a:r>
            <a:r>
              <a:rPr lang="en-IN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1434383" y="577941"/>
            <a:ext cx="3371051" cy="1149205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27805" y="745042"/>
            <a:ext cx="3149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Ratio of opposite side and Hypotenuse reminds us of _________ </a:t>
            </a:r>
            <a:endParaRPr lang="en-IN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599258" y="1173092"/>
            <a:ext cx="977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‘sin’</a:t>
            </a:r>
            <a:endParaRPr lang="en-IN" sz="20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16185" y="622710"/>
            <a:ext cx="2404678" cy="1012394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329377" y="686501"/>
            <a:ext cx="1067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For ‘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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C’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27243" y="961846"/>
            <a:ext cx="1989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Opposite side 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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319623" y="1237485"/>
            <a:ext cx="1768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Hypotenuse 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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085551" y="961846"/>
            <a:ext cx="507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AB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011676" y="1237485"/>
            <a:ext cx="51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AC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726905" y="1205568"/>
            <a:ext cx="438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8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87" name="Arc 1026"/>
          <p:cNvSpPr/>
          <p:nvPr/>
        </p:nvSpPr>
        <p:spPr>
          <a:xfrm>
            <a:off x="8260560" y="1764511"/>
            <a:ext cx="959639" cy="959639"/>
          </a:xfrm>
          <a:prstGeom prst="arc">
            <a:avLst>
              <a:gd name="adj1" fmla="val 10841299"/>
              <a:gd name="adj2" fmla="val 1256238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flipH="1">
            <a:off x="5048518" y="1137127"/>
            <a:ext cx="821059" cy="400110"/>
          </a:xfrm>
          <a:prstGeom prst="wedgeRectCallout">
            <a:avLst>
              <a:gd name="adj1" fmla="val -82554"/>
              <a:gd name="adj2" fmla="val 47164"/>
            </a:avLst>
          </a:prstGeom>
          <a:solidFill>
            <a:srgbClr val="0000F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000" b="1">
                <a:solidFill>
                  <a:prstClr val="white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Opposite </a:t>
            </a:r>
          </a:p>
          <a:p>
            <a:r>
              <a:rPr lang="en-US" dirty="0"/>
              <a:t>side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415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60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76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44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1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10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10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10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10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10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10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10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1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10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10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10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1000"/>
                            </p:stCondLst>
                            <p:childTnLst>
                              <p:par>
                                <p:cTn id="3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24" grpId="0" animBg="1"/>
      <p:bldP spid="124" grpId="1" animBg="1"/>
      <p:bldP spid="123" grpId="0" animBg="1"/>
      <p:bldP spid="123" grpId="1" animBg="1"/>
      <p:bldP spid="122" grpId="0" animBg="1"/>
      <p:bldP spid="122" grpId="1" animBg="1"/>
      <p:bldP spid="121" grpId="0" animBg="1"/>
      <p:bldP spid="121" grpId="1" animBg="1"/>
      <p:bldP spid="110" grpId="0" animBg="1"/>
      <p:bldP spid="110" grpId="1" animBg="1"/>
      <p:bldP spid="93" grpId="0" animBg="1"/>
      <p:bldP spid="93" grpId="1" animBg="1"/>
      <p:bldP spid="37" grpId="0" animBg="1"/>
      <p:bldP spid="37" grpId="1" animBg="1"/>
      <p:bldP spid="64" grpId="0"/>
      <p:bldP spid="94" grpId="0" animBg="1"/>
      <p:bldP spid="94" grpId="1" animBg="1"/>
      <p:bldP spid="95" grpId="0"/>
      <p:bldP spid="95" grpId="1"/>
      <p:bldP spid="96" grpId="0"/>
      <p:bldP spid="96" grpId="1"/>
      <p:bldP spid="125" grpId="0" animBg="1"/>
      <p:bldP spid="125" grpId="1" animBg="1"/>
      <p:bldP spid="85" grpId="0" animBg="1"/>
      <p:bldP spid="85" grpId="1" animBg="1"/>
      <p:bldP spid="86" grpId="0"/>
      <p:bldP spid="86" grpId="1"/>
      <p:bldP spid="89" grpId="0"/>
      <p:bldP spid="89" grpId="1"/>
      <p:bldP spid="89" grpId="2"/>
      <p:bldP spid="4" grpId="0" animBg="1"/>
      <p:bldP spid="4" grpId="1" animBg="1"/>
      <p:bldP spid="61" grpId="0" build="allAtOnce"/>
      <p:bldP spid="62" grpId="0" build="allAtOnce"/>
      <p:bldP spid="63" grpId="0" build="allAtOnce"/>
      <p:bldP spid="79" grpId="0" build="allAtOnce"/>
      <p:bldP spid="80" grpId="0" build="allAtOnce"/>
      <p:bldP spid="81" grpId="0"/>
      <p:bldP spid="35" grpId="0" animBg="1"/>
      <p:bldP spid="3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793478"/>
            <a:ext cx="8229600" cy="857250"/>
          </a:xfrm>
        </p:spPr>
        <p:txBody>
          <a:bodyPr/>
          <a:lstStyle/>
          <a:p>
            <a:r>
              <a:rPr lang="en-US" dirty="0" smtClean="0"/>
              <a:t>Module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3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green-grassland-under-sky-photo-010.jpg"/>
          <p:cNvPicPr>
            <a:picLocks noChangeAspect="1"/>
          </p:cNvPicPr>
          <p:nvPr/>
        </p:nvPicPr>
        <p:blipFill>
          <a:blip r:embed="rId3">
            <a:lum bright="7000" contrast="-25000"/>
          </a:blip>
          <a:srcRect r="15789" b="16000"/>
          <a:stretch>
            <a:fillRect/>
          </a:stretch>
        </p:blipFill>
        <p:spPr>
          <a:xfrm>
            <a:off x="0" y="1504950"/>
            <a:ext cx="9144000" cy="3562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3597638" y="1657350"/>
            <a:ext cx="1703025" cy="2714625"/>
            <a:chOff x="3597638" y="1657350"/>
            <a:chExt cx="1703025" cy="2714625"/>
          </a:xfrm>
        </p:grpSpPr>
        <p:pic>
          <p:nvPicPr>
            <p:cNvPr id="312323" name="Picture 3" descr="C:\Users\ADMIN\Desktop\kiteimg.gif"/>
            <p:cNvPicPr>
              <a:picLocks noChangeAspect="1" noChangeArrowheads="1" noCrop="1"/>
            </p:cNvPicPr>
            <p:nvPr/>
          </p:nvPicPr>
          <p:blipFill>
            <a:blip r:embed="rId4" cstate="print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97638" y="1657350"/>
              <a:ext cx="752112" cy="1028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/>
            <p:cNvCxnSpPr/>
            <p:nvPr/>
          </p:nvCxnSpPr>
          <p:spPr>
            <a:xfrm>
              <a:off x="4043369" y="1885950"/>
              <a:ext cx="1257294" cy="2486025"/>
            </a:xfrm>
            <a:prstGeom prst="line">
              <a:avLst/>
            </a:prstGeom>
            <a:ln w="1079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ounded Rectangle 22"/>
          <p:cNvSpPr/>
          <p:nvPr/>
        </p:nvSpPr>
        <p:spPr>
          <a:xfrm>
            <a:off x="320991" y="1030283"/>
            <a:ext cx="4546283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553402" y="804738"/>
            <a:ext cx="3031532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22999" y="804738"/>
            <a:ext cx="5163402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35280" y="574530"/>
            <a:ext cx="6522720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30398" y="340487"/>
            <a:ext cx="5298437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4028533"/>
            <a:ext cx="635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60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o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7600" y="4217063"/>
            <a:ext cx="457200" cy="369332"/>
          </a:xfrm>
          <a:prstGeom prst="rect">
            <a:avLst/>
          </a:prstGeom>
          <a:solidFill>
            <a:srgbClr val="996600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101600">
                    <a:srgbClr val="FFFF00"/>
                  </a:glow>
                </a:effectLst>
                <a:latin typeface="Bookman Old Style" pitchFamily="18" charset="0"/>
              </a:rPr>
              <a:t>B</a:t>
            </a:r>
            <a:endParaRPr lang="en-US" b="1" dirty="0">
              <a:solidFill>
                <a:prstClr val="black"/>
              </a:solidFill>
              <a:effectLst>
                <a:glow rad="101600">
                  <a:srgbClr val="FFFF00"/>
                </a:glow>
              </a:effectLst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6844" y="4205200"/>
            <a:ext cx="387356" cy="369332"/>
          </a:xfrm>
          <a:prstGeom prst="rect">
            <a:avLst/>
          </a:prstGeom>
          <a:solidFill>
            <a:srgbClr val="996600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101600">
                    <a:srgbClr val="FFFF00"/>
                  </a:glow>
                </a:effectLst>
                <a:latin typeface="Bookman Old Style" pitchFamily="18" charset="0"/>
              </a:rPr>
              <a:t>C</a:t>
            </a:r>
            <a:endParaRPr lang="en-US" b="1" dirty="0">
              <a:solidFill>
                <a:prstClr val="black"/>
              </a:solidFill>
              <a:effectLst>
                <a:glow rad="101600">
                  <a:srgbClr val="FFFF00"/>
                </a:glow>
              </a:effectLst>
              <a:latin typeface="Bookman Old Styl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0" y="1823952"/>
            <a:ext cx="457200" cy="369332"/>
          </a:xfrm>
          <a:prstGeom prst="rect">
            <a:avLst/>
          </a:prstGeom>
          <a:solidFill>
            <a:srgbClr val="996600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effectLst>
                  <a:glow rad="101600">
                    <a:srgbClr val="FFFF00"/>
                  </a:glow>
                </a:effectLst>
                <a:latin typeface="Bookman Old Style" pitchFamily="18" charset="0"/>
              </a:rPr>
              <a:t>A</a:t>
            </a:r>
            <a:endParaRPr lang="en-US" b="1" dirty="0">
              <a:solidFill>
                <a:prstClr val="black"/>
              </a:solidFill>
              <a:effectLst>
                <a:glow rad="101600">
                  <a:srgbClr val="FFFF00"/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026764" y="4367530"/>
            <a:ext cx="1267485" cy="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rot="16380000" flipH="1">
            <a:off x="3483843" y="2443376"/>
            <a:ext cx="2395398" cy="1383171"/>
          </a:xfrm>
          <a:prstGeom prst="line">
            <a:avLst/>
          </a:prstGeom>
          <a:ln w="38100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76600" y="3024102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60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sz="16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56460" y="2857388"/>
            <a:ext cx="440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1F497D">
                    <a:lumMod val="50000"/>
                  </a:srgbClr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Symbol" panose="05050102010706020507" pitchFamily="18" charset="2"/>
              </a:rPr>
              <a:t>?</a:t>
            </a:r>
            <a:endParaRPr lang="en-US" sz="2400" b="1" dirty="0">
              <a:solidFill>
                <a:srgbClr val="1F497D">
                  <a:lumMod val="50000"/>
                </a:srgbClr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Symbol" panose="05050102010706020507" pitchFamily="18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3759" y="340487"/>
            <a:ext cx="5066466" cy="2194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29" y="28575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00FF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en-US" sz="1500" dirty="0"/>
              <a:t>Q</a:t>
            </a:r>
            <a:r>
              <a:rPr lang="en-US" sz="1500" dirty="0" smtClean="0"/>
              <a:t>. A kite </a:t>
            </a:r>
            <a:r>
              <a:rPr lang="en-US" sz="1500" dirty="0"/>
              <a:t>is flying at a height of 60m above the ground. 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The </a:t>
            </a:r>
            <a:r>
              <a:rPr lang="en-US" sz="1500" dirty="0"/>
              <a:t>string </a:t>
            </a:r>
            <a:r>
              <a:rPr lang="en-US" sz="1500" dirty="0" smtClean="0"/>
              <a:t>attached to </a:t>
            </a:r>
            <a:r>
              <a:rPr lang="en-US" sz="1500" dirty="0"/>
              <a:t>the kite is temporarily tied to the ground. 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The </a:t>
            </a:r>
            <a:r>
              <a:rPr lang="en-US" sz="1500" dirty="0"/>
              <a:t>inclination of the </a:t>
            </a:r>
            <a:r>
              <a:rPr lang="en-US" sz="1500" dirty="0" smtClean="0"/>
              <a:t>string with </a:t>
            </a:r>
            <a:r>
              <a:rPr lang="en-US" sz="1500" dirty="0"/>
              <a:t>the ground is </a:t>
            </a:r>
            <a:r>
              <a:rPr lang="en-US" sz="1500" dirty="0" smtClean="0"/>
              <a:t>60</a:t>
            </a:r>
            <a:r>
              <a:rPr lang="en-US" sz="1500" baseline="30000" dirty="0" smtClean="0"/>
              <a:t>o</a:t>
            </a:r>
            <a:r>
              <a:rPr lang="en-US" sz="1500" dirty="0" smtClean="0"/>
              <a:t>. </a:t>
            </a:r>
            <a:r>
              <a:rPr lang="en-US" sz="1500" dirty="0"/>
              <a:t>Find the length of the string, 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assuming </a:t>
            </a:r>
            <a:r>
              <a:rPr lang="en-US" sz="1500" dirty="0"/>
              <a:t>that </a:t>
            </a:r>
            <a:r>
              <a:rPr lang="en-US" sz="1500" dirty="0" smtClean="0"/>
              <a:t>there is </a:t>
            </a:r>
            <a:r>
              <a:rPr lang="en-US" sz="1500" dirty="0"/>
              <a:t>no slack in the string.</a:t>
            </a:r>
          </a:p>
        </p:txBody>
      </p:sp>
      <p:sp>
        <p:nvSpPr>
          <p:cNvPr id="2" name="Rectangle 1"/>
          <p:cNvSpPr/>
          <p:nvPr/>
        </p:nvSpPr>
        <p:spPr>
          <a:xfrm>
            <a:off x="4038603" y="4171950"/>
            <a:ext cx="228597" cy="1987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2804165" y="3134592"/>
            <a:ext cx="2468880" cy="0"/>
          </a:xfrm>
          <a:prstGeom prst="line">
            <a:avLst/>
          </a:prstGeom>
          <a:ln w="31750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/>
          <p:cNvSpPr/>
          <p:nvPr/>
        </p:nvSpPr>
        <p:spPr>
          <a:xfrm>
            <a:off x="5043247" y="4093169"/>
            <a:ext cx="528879" cy="528879"/>
          </a:xfrm>
          <a:prstGeom prst="arc">
            <a:avLst>
              <a:gd name="adj1" fmla="val 10596337"/>
              <a:gd name="adj2" fmla="val 143562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2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0" grpId="0" animBg="1"/>
      <p:bldP spid="20" grpId="1" animBg="1"/>
      <p:bldP spid="19" grpId="0" animBg="1"/>
      <p:bldP spid="19" grpId="1" animBg="1"/>
      <p:bldP spid="16" grpId="0" animBg="1"/>
      <p:bldP spid="16" grpId="1" animBg="1"/>
      <p:bldP spid="15" grpId="0" animBg="1"/>
      <p:bldP spid="15" grpId="1" animBg="1"/>
      <p:bldP spid="21" grpId="0"/>
      <p:bldP spid="11" grpId="0" animBg="1"/>
      <p:bldP spid="12" grpId="0" animBg="1"/>
      <p:bldP spid="10" grpId="0" animBg="1"/>
      <p:bldP spid="18" grpId="0"/>
      <p:bldP spid="49" grpId="0"/>
      <p:bldP spid="17" grpId="0" animBg="1"/>
      <p:bldP spid="17" grpId="1" animBg="1"/>
      <p:bldP spid="2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ounded Rectangle 94"/>
          <p:cNvSpPr/>
          <p:nvPr/>
        </p:nvSpPr>
        <p:spPr>
          <a:xfrm>
            <a:off x="5333719" y="3690126"/>
            <a:ext cx="381281" cy="28183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573693" y="1337647"/>
            <a:ext cx="493857" cy="25261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603329" y="3093400"/>
            <a:ext cx="378297" cy="25261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219881" y="3183739"/>
            <a:ext cx="826388" cy="30384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7153275" y="733338"/>
            <a:ext cx="1233488" cy="1533525"/>
          </a:xfrm>
          <a:custGeom>
            <a:avLst/>
            <a:gdLst>
              <a:gd name="connsiteX0" fmla="*/ 0 w 1233488"/>
              <a:gd name="connsiteY0" fmla="*/ 0 h 1533525"/>
              <a:gd name="connsiteX1" fmla="*/ 4763 w 1233488"/>
              <a:gd name="connsiteY1" fmla="*/ 1524000 h 1533525"/>
              <a:gd name="connsiteX2" fmla="*/ 1233488 w 1233488"/>
              <a:gd name="connsiteY2" fmla="*/ 1533525 h 1533525"/>
              <a:gd name="connsiteX3" fmla="*/ 0 w 1233488"/>
              <a:gd name="connsiteY3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3488" h="1533525">
                <a:moveTo>
                  <a:pt x="0" y="0"/>
                </a:moveTo>
                <a:cubicBezTo>
                  <a:pt x="1588" y="508000"/>
                  <a:pt x="3175" y="1016000"/>
                  <a:pt x="4763" y="1524000"/>
                </a:cubicBezTo>
                <a:lnTo>
                  <a:pt x="1233488" y="15335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207175" y="4677046"/>
            <a:ext cx="3512055" cy="31893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0" name="Arc 69"/>
          <p:cNvSpPr/>
          <p:nvPr/>
        </p:nvSpPr>
        <p:spPr>
          <a:xfrm>
            <a:off x="8079581" y="1956690"/>
            <a:ext cx="618291" cy="618291"/>
          </a:xfrm>
          <a:prstGeom prst="arc">
            <a:avLst>
              <a:gd name="adj1" fmla="val 10846230"/>
              <a:gd name="adj2" fmla="val 1392979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8079581" y="1957296"/>
            <a:ext cx="621792" cy="621792"/>
          </a:xfrm>
          <a:prstGeom prst="arc">
            <a:avLst>
              <a:gd name="adj1" fmla="val 10778601"/>
              <a:gd name="adj2" fmla="val 13922113"/>
            </a:avLst>
          </a:prstGeom>
          <a:solidFill>
            <a:srgbClr val="0000FF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28575">
                <a:solidFill>
                  <a:prstClr val="black"/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660561"/>
            <a:ext cx="6743700" cy="4311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AutoNum type="arabicPeriod" startAt="6"/>
            </a:pPr>
            <a:endParaRPr lang="en-US" sz="1500" b="1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marL="457200" indent="-457200" algn="just"/>
            <a:endParaRPr lang="en-US" sz="1500" b="1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marL="457200" indent="-457200" algn="just"/>
            <a:endParaRPr lang="en-US" sz="1500" b="1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marL="457200" indent="-457200" algn="just"/>
            <a:endParaRPr lang="en-US" sz="1500" b="1" dirty="0" smtClean="0">
              <a:solidFill>
                <a:srgbClr val="0000FF"/>
              </a:solidFill>
              <a:latin typeface="Bookman Old Style" pitchFamily="18" charset="0"/>
            </a:endParaRPr>
          </a:p>
          <a:p>
            <a:pPr marL="457200" indent="-457200" algn="just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Sol.</a:t>
            </a:r>
          </a:p>
          <a:p>
            <a:pPr marL="457200" indent="-457200" algn="just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	AB represents the distance of the kite from ground.</a:t>
            </a:r>
          </a:p>
          <a:p>
            <a:pPr marL="457200" indent="-457200" algn="just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	AB = 60 </a:t>
            </a:r>
            <a:r>
              <a:rPr lang="en-US" sz="15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  <a:p>
            <a:pPr marL="457200" indent="-457200" algn="just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	AC represents the length of the string.</a:t>
            </a:r>
          </a:p>
          <a:p>
            <a:pPr marL="457200" indent="-457200" algn="just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	</a:t>
            </a:r>
            <a:r>
              <a:rPr lang="en-US" sz="1500" b="1" dirty="0" smtClean="0">
                <a:solidFill>
                  <a:prstClr val="black"/>
                </a:solidFill>
                <a:latin typeface="Symbol" pitchFamily="18" charset="2"/>
              </a:rPr>
              <a:t>Ð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ACB = 60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o</a:t>
            </a:r>
          </a:p>
          <a:p>
            <a:pPr marL="457200" indent="-457200" algn="just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	In right angled  </a:t>
            </a:r>
            <a:r>
              <a:rPr lang="en-US" sz="1500" b="1" dirty="0" smtClean="0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ABC,</a:t>
            </a:r>
          </a:p>
          <a:p>
            <a:pPr marL="457200" indent="-457200" algn="just"/>
            <a:endParaRPr lang="en-US" sz="15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pPr marL="457200" indent="-457200" algn="just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	      sin 60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o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 	=	</a:t>
            </a:r>
          </a:p>
          <a:p>
            <a:pPr marL="457200" indent="-457200" algn="just"/>
            <a:endParaRPr lang="en-US" sz="15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pPr marL="457200" indent="-457200" algn="just"/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                          =</a:t>
            </a:r>
          </a:p>
          <a:p>
            <a:pPr marL="457200" indent="-457200" algn="just"/>
            <a:endParaRPr lang="en-US" sz="15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pPr marL="457200" indent="-457200" algn="just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		    AC	=</a:t>
            </a:r>
          </a:p>
          <a:p>
            <a:pPr marL="457200" indent="-457200" algn="just"/>
            <a:endParaRPr lang="en-US" sz="1500" b="1" dirty="0" smtClean="0">
              <a:solidFill>
                <a:prstClr val="black"/>
              </a:solidFill>
              <a:latin typeface="Bookman Old Style" pitchFamily="18" charset="0"/>
            </a:endParaRPr>
          </a:p>
          <a:p>
            <a:pPr marL="457200" indent="-457200" algn="just">
              <a:spcBef>
                <a:spcPts val="500"/>
              </a:spcBef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 		    AC	=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80123" y="4668317"/>
            <a:ext cx="368150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The length of the string is 69.2 </a:t>
            </a:r>
            <a:r>
              <a:rPr lang="en-US" sz="1500" b="1" i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m</a:t>
            </a:r>
            <a:endParaRPr lang="en-US" sz="15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525724" y="438150"/>
            <a:ext cx="2237276" cy="2149733"/>
            <a:chOff x="5458924" y="1600200"/>
            <a:chExt cx="2237276" cy="2866311"/>
          </a:xfrm>
        </p:grpSpPr>
        <p:grpSp>
          <p:nvGrpSpPr>
            <p:cNvPr id="23" name="Group 84"/>
            <p:cNvGrpSpPr/>
            <p:nvPr/>
          </p:nvGrpSpPr>
          <p:grpSpPr>
            <a:xfrm>
              <a:off x="5458924" y="1600200"/>
              <a:ext cx="2237276" cy="2866311"/>
              <a:chOff x="5458924" y="1600200"/>
              <a:chExt cx="2237276" cy="2866311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5715000" y="16002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A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638800" y="3962400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B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010400" y="3974068"/>
                <a:ext cx="6858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C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29" name="Elbow Connector 28"/>
              <p:cNvCxnSpPr/>
              <p:nvPr/>
            </p:nvCxnSpPr>
            <p:spPr>
              <a:xfrm>
                <a:off x="6096000" y="3733800"/>
                <a:ext cx="457200" cy="304800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5458924" y="2753360"/>
                <a:ext cx="603593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60</a:t>
                </a:r>
                <a:r>
                  <a:rPr lang="en-US" sz="1400" b="1" i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m</a:t>
                </a:r>
                <a:endParaRPr lang="en-US" sz="1400" b="1" i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553399" y="3571842"/>
                <a:ext cx="586541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60</a:t>
                </a:r>
                <a:r>
                  <a:rPr lang="en-US" sz="1400" b="1" baseline="30000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o</a:t>
                </a:r>
                <a:endParaRPr lang="en-US" sz="14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5" name="Right Triangle 24"/>
              <p:cNvSpPr/>
              <p:nvPr/>
            </p:nvSpPr>
            <p:spPr>
              <a:xfrm>
                <a:off x="6096000" y="1981200"/>
                <a:ext cx="1219200" cy="2057400"/>
              </a:xfrm>
              <a:prstGeom prst="rtTriangl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6552458" y="2476460"/>
              <a:ext cx="484745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prstClr val="black"/>
                  </a:solidFill>
                  <a:latin typeface="Symbol" pitchFamily="18" charset="2"/>
                </a:rPr>
                <a:t>?</a:t>
              </a:r>
              <a:endParaRPr lang="en-US" sz="2800" b="1" dirty="0">
                <a:solidFill>
                  <a:prstClr val="black"/>
                </a:solidFill>
                <a:latin typeface="Symbol" pitchFamily="18" charset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810000" y="2548989"/>
                <a:ext cx="2666206" cy="2266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  <a:spcAft>
                    <a:spcPts val="500"/>
                  </a:spcAft>
                </a:pPr>
                <a:r>
                  <a:rPr lang="en-US" sz="1500" b="1" dirty="0" smtClean="0">
                    <a:solidFill>
                      <a:prstClr val="black"/>
                    </a:solidFill>
                    <a:latin typeface="Symbol" pitchFamily="18" charset="2"/>
                  </a:rPr>
                  <a:t>\    </a:t>
                </a:r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AC	= </a:t>
                </a:r>
                <a:endParaRPr lang="en-US" sz="1500" b="1" dirty="0" smtClean="0">
                  <a:solidFill>
                    <a:prstClr val="black"/>
                  </a:solidFill>
                  <a:latin typeface="Symbol" pitchFamily="18" charset="2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sz="1500" b="1" dirty="0" smtClean="0">
                    <a:solidFill>
                      <a:prstClr val="black"/>
                    </a:solidFill>
                    <a:latin typeface="Symbol" pitchFamily="18" charset="2"/>
                  </a:rPr>
                  <a:t>\    </a:t>
                </a:r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AC	=</a:t>
                </a:r>
              </a:p>
              <a:p>
                <a:pPr>
                  <a:lnSpc>
                    <a:spcPct val="150000"/>
                  </a:lnSpc>
                  <a:spcBef>
                    <a:spcPts val="300"/>
                  </a:spcBef>
                </a:pPr>
                <a:r>
                  <a:rPr lang="en-US" sz="1500" b="1" dirty="0" smtClean="0">
                    <a:solidFill>
                      <a:prstClr val="black"/>
                    </a:solidFill>
                    <a:latin typeface="Symbol" pitchFamily="18" charset="2"/>
                  </a:rPr>
                  <a:t>\</a:t>
                </a:r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   AC	=  </a:t>
                </a:r>
                <a:r>
                  <a:rPr lang="en-US" sz="1500" b="1" dirty="0">
                    <a:solidFill>
                      <a:prstClr val="black"/>
                    </a:solidFill>
                    <a:latin typeface="Bookman Old Style" pitchFamily="18" charset="0"/>
                  </a:rPr>
                  <a:t>40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b="1" i="1">
                            <a:solidFill>
                              <a:srgbClr val="1F497D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500" b="1" i="1">
                            <a:solidFill>
                              <a:srgbClr val="1F497D">
                                <a:lumMod val="50000"/>
                              </a:srgbClr>
                            </a:solidFill>
                            <a:latin typeface="Cambria Math"/>
                          </a:rPr>
                          <m:t>𝟑</m:t>
                        </m:r>
                      </m:e>
                    </m:rad>
                  </m:oMath>
                </a14:m>
                <a:endParaRPr lang="en-US" sz="15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500" b="1" dirty="0">
                    <a:solidFill>
                      <a:prstClr val="black"/>
                    </a:solidFill>
                    <a:latin typeface="Symbol" pitchFamily="18" charset="2"/>
                  </a:rPr>
                  <a:t>\ </a:t>
                </a:r>
                <a:r>
                  <a:rPr lang="en-US" sz="1500" b="1" dirty="0" smtClean="0">
                    <a:solidFill>
                      <a:prstClr val="black"/>
                    </a:solidFill>
                    <a:latin typeface="Symbol" pitchFamily="18" charset="2"/>
                  </a:rPr>
                  <a:t>   </a:t>
                </a:r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AC	=  40 × 1.73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500" b="1" dirty="0" smtClean="0">
                    <a:solidFill>
                      <a:prstClr val="black"/>
                    </a:solidFill>
                    <a:latin typeface="Symbol" pitchFamily="18" charset="2"/>
                  </a:rPr>
                  <a:t>\    </a:t>
                </a:r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AC	=</a:t>
                </a:r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548989"/>
                <a:ext cx="2666206" cy="2266583"/>
              </a:xfrm>
              <a:prstGeom prst="rect">
                <a:avLst/>
              </a:prstGeom>
              <a:blipFill rotWithShape="1">
                <a:blip r:embed="rId3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rot="5400000">
            <a:off x="2458244" y="3771106"/>
            <a:ext cx="24003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566521" y="3058125"/>
            <a:ext cx="495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AB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66521" y="3285385"/>
            <a:ext cx="4953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AC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663700" y="3523253"/>
                <a:ext cx="372126" cy="3503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500" b="1" i="1" u="sng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b="1" i="1" u="sng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500" b="1" u="sng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700" y="3523253"/>
                <a:ext cx="372126" cy="350352"/>
              </a:xfrm>
              <a:prstGeom prst="rect">
                <a:avLst/>
              </a:prstGeom>
              <a:blipFill rotWithShape="1">
                <a:blip r:embed="rId4"/>
                <a:stretch>
                  <a:fillRect r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1718326" y="3750513"/>
            <a:ext cx="31115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583657" y="3520177"/>
            <a:ext cx="44356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60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60170" y="3747437"/>
            <a:ext cx="4905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AC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520949" y="3990000"/>
                <a:ext cx="838201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60 </a:t>
                </a:r>
                <a14:m>
                  <m:oMath xmlns:m="http://schemas.openxmlformats.org/officeDocument/2006/math">
                    <m:r>
                      <a:rPr lang="en-US" sz="1500" b="1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 2</a:t>
                </a:r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949" y="3990000"/>
                <a:ext cx="838201" cy="323165"/>
              </a:xfrm>
              <a:prstGeom prst="rect">
                <a:avLst/>
              </a:prstGeom>
              <a:blipFill rotWithShape="1">
                <a:blip r:embed="rId5"/>
                <a:stretch>
                  <a:fillRect l="-2920" t="-3774" r="-73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654300" y="4217260"/>
                <a:ext cx="490540" cy="3503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5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00" y="4217260"/>
                <a:ext cx="490540" cy="35035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2583030" y="4504390"/>
            <a:ext cx="5767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120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626125" y="4731650"/>
                <a:ext cx="490540" cy="3503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5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125" y="4731650"/>
                <a:ext cx="490540" cy="35035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5029200" y="2509014"/>
            <a:ext cx="56157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120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031977" y="2738319"/>
                <a:ext cx="490540" cy="3503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5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77" y="2738319"/>
                <a:ext cx="490540" cy="35035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5516911" y="2604244"/>
                <a:ext cx="288177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911" y="2604244"/>
                <a:ext cx="288177" cy="3231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5717381" y="2468336"/>
                <a:ext cx="561577" cy="3503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5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381" y="2468336"/>
                <a:ext cx="561577" cy="35035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749527" y="2749434"/>
                <a:ext cx="490540" cy="3503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5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527" y="2749434"/>
                <a:ext cx="490540" cy="35035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5003717" y="3108740"/>
                <a:ext cx="876839" cy="344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5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120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500" b="1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𝟑</m:t>
                        </m:r>
                      </m:e>
                    </m:rad>
                  </m:oMath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717" y="3108740"/>
                <a:ext cx="876839" cy="344903"/>
              </a:xfrm>
              <a:prstGeom prst="rect">
                <a:avLst/>
              </a:prstGeom>
              <a:blipFill rotWithShape="1">
                <a:blip r:embed="rId12"/>
                <a:stretch>
                  <a:fillRect l="-2778" b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5293265" y="3376477"/>
            <a:ext cx="29298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7159504" y="718628"/>
            <a:ext cx="3296" cy="1548322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5" idx="0"/>
            <a:endCxn id="25" idx="4"/>
          </p:cNvCxnSpPr>
          <p:nvPr/>
        </p:nvCxnSpPr>
        <p:spPr>
          <a:xfrm>
            <a:off x="7162800" y="723900"/>
            <a:ext cx="1219200" cy="154305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84629" y="487136"/>
            <a:ext cx="5986641" cy="124649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0000FF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en-US" sz="1500" dirty="0"/>
              <a:t>Q</a:t>
            </a:r>
            <a:r>
              <a:rPr lang="en-US" sz="1500" dirty="0" smtClean="0"/>
              <a:t>. A kite </a:t>
            </a:r>
            <a:r>
              <a:rPr lang="en-US" sz="1500" dirty="0"/>
              <a:t>is flying at a height of 60m above the ground. 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The </a:t>
            </a:r>
            <a:r>
              <a:rPr lang="en-US" sz="1500" dirty="0"/>
              <a:t>string </a:t>
            </a:r>
            <a:r>
              <a:rPr lang="en-US" sz="1500" dirty="0" smtClean="0"/>
              <a:t>attached to </a:t>
            </a:r>
            <a:r>
              <a:rPr lang="en-US" sz="1500" dirty="0"/>
              <a:t>the kite is temporarily tied 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to </a:t>
            </a:r>
            <a:r>
              <a:rPr lang="en-US" sz="1500" dirty="0"/>
              <a:t>the ground</a:t>
            </a:r>
            <a:r>
              <a:rPr lang="en-US" sz="1500" dirty="0" smtClean="0"/>
              <a:t>. The </a:t>
            </a:r>
            <a:r>
              <a:rPr lang="en-US" sz="1500" dirty="0"/>
              <a:t>inclination of the </a:t>
            </a:r>
            <a:r>
              <a:rPr lang="en-US" sz="1500" dirty="0" smtClean="0"/>
              <a:t>string with </a:t>
            </a:r>
          </a:p>
          <a:p>
            <a:r>
              <a:rPr lang="en-US" sz="1500" dirty="0"/>
              <a:t> </a:t>
            </a:r>
            <a:r>
              <a:rPr lang="en-US" sz="1500" dirty="0" smtClean="0"/>
              <a:t>   the </a:t>
            </a:r>
            <a:r>
              <a:rPr lang="en-US" sz="1500" dirty="0"/>
              <a:t>ground is </a:t>
            </a:r>
            <a:r>
              <a:rPr lang="en-US" sz="1500" dirty="0" smtClean="0"/>
              <a:t>60</a:t>
            </a:r>
            <a:r>
              <a:rPr lang="en-US" sz="1500" baseline="30000" dirty="0" smtClean="0"/>
              <a:t>o</a:t>
            </a:r>
            <a:r>
              <a:rPr lang="en-US" sz="1500" dirty="0" smtClean="0"/>
              <a:t>. </a:t>
            </a:r>
            <a:r>
              <a:rPr lang="en-US" sz="1500" dirty="0"/>
              <a:t>Find the length of the string, </a:t>
            </a:r>
            <a:endParaRPr lang="en-US" sz="1500" dirty="0" smtClean="0"/>
          </a:p>
          <a:p>
            <a:r>
              <a:rPr lang="en-US" sz="1500" dirty="0"/>
              <a:t> </a:t>
            </a:r>
            <a:r>
              <a:rPr lang="en-US" sz="1500" dirty="0" smtClean="0"/>
              <a:t>   assuming </a:t>
            </a:r>
            <a:r>
              <a:rPr lang="en-US" sz="1500" dirty="0"/>
              <a:t>that </a:t>
            </a:r>
            <a:r>
              <a:rPr lang="en-US" sz="1500" dirty="0" smtClean="0"/>
              <a:t>there is </a:t>
            </a:r>
            <a:r>
              <a:rPr lang="en-US" sz="1500" dirty="0"/>
              <a:t>no slack in the string.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7173823" y="726988"/>
            <a:ext cx="1210304" cy="1541129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rgbClr val="FF0000">
                <a:alpha val="5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flipH="1">
            <a:off x="5978692" y="695235"/>
            <a:ext cx="821059" cy="400110"/>
          </a:xfrm>
          <a:prstGeom prst="wedgeRectCallout">
            <a:avLst>
              <a:gd name="adj1" fmla="val -89123"/>
              <a:gd name="adj2" fmla="val 61628"/>
            </a:avLst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000" b="1">
                <a:solidFill>
                  <a:prstClr val="white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Opposite </a:t>
            </a:r>
          </a:p>
          <a:p>
            <a:r>
              <a:rPr lang="en-US" dirty="0"/>
              <a:t>side</a:t>
            </a:r>
            <a:endParaRPr lang="en-IN" dirty="0"/>
          </a:p>
        </p:txBody>
      </p:sp>
      <p:sp>
        <p:nvSpPr>
          <p:cNvPr id="59" name="TextBox 58"/>
          <p:cNvSpPr txBox="1"/>
          <p:nvPr/>
        </p:nvSpPr>
        <p:spPr>
          <a:xfrm>
            <a:off x="7719230" y="849124"/>
            <a:ext cx="978153" cy="246221"/>
          </a:xfrm>
          <a:prstGeom prst="wedgeRectCallout">
            <a:avLst>
              <a:gd name="adj1" fmla="val -57609"/>
              <a:gd name="adj2" fmla="val 136344"/>
            </a:avLst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1000" b="1">
                <a:solidFill>
                  <a:prstClr val="white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Hypotenuse</a:t>
            </a:r>
            <a:endParaRPr lang="en-IN" dirty="0"/>
          </a:p>
        </p:txBody>
      </p:sp>
      <p:sp>
        <p:nvSpPr>
          <p:cNvPr id="64" name="Rounded Rectangle 63"/>
          <p:cNvSpPr/>
          <p:nvPr/>
        </p:nvSpPr>
        <p:spPr>
          <a:xfrm>
            <a:off x="2394424" y="778535"/>
            <a:ext cx="1929451" cy="685419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Observe 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sym typeface="Symbol"/>
              </a:rPr>
              <a:t>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C</a:t>
            </a:r>
            <a:r>
              <a:rPr lang="en-IN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  <a:endParaRPr lang="en-IN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7164924" y="756348"/>
            <a:ext cx="0" cy="1509361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rgbClr val="FF0000">
                <a:alpha val="56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ular Callout 71"/>
          <p:cNvSpPr/>
          <p:nvPr/>
        </p:nvSpPr>
        <p:spPr>
          <a:xfrm>
            <a:off x="1513603" y="2230465"/>
            <a:ext cx="1740041" cy="714836"/>
          </a:xfrm>
          <a:prstGeom prst="wedgeRoundRectCallout">
            <a:avLst>
              <a:gd name="adj1" fmla="val -43459"/>
              <a:gd name="adj2" fmla="val 88261"/>
              <a:gd name="adj3" fmla="val 16667"/>
            </a:avLst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42765" y="2424956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sin 60</a:t>
            </a:r>
            <a:r>
              <a:rPr lang="en-IN" sz="1600" b="1" baseline="50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o</a:t>
            </a:r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=</a:t>
            </a:r>
            <a:endParaRPr lang="en-IN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29462" y="240373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?</a:t>
            </a:r>
            <a:endParaRPr lang="en-IN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2604852" y="2263627"/>
            <a:ext cx="532646" cy="618735"/>
            <a:chOff x="8366818" y="-1446004"/>
            <a:chExt cx="532646" cy="618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8366818" y="-1446004"/>
                  <a:ext cx="532646" cy="3676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dirty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1" i="1" dirty="0" smtClean="0">
                                <a:solidFill>
                                  <a:prstClr val="white"/>
                                </a:solidFill>
                                <a:latin typeface="Cambria Math"/>
                                <a:sym typeface="Symbol"/>
                              </a:rPr>
                              <m:t>𝟑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prstClr val="white"/>
                    </a:solidFill>
                    <a:latin typeface="Comic Sans MS" panose="030F0702030302020204" pitchFamily="66" charset="0"/>
                  </a:endParaRPr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818" y="-1446004"/>
                  <a:ext cx="532646" cy="367601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/>
            <p:cNvCxnSpPr/>
            <p:nvPr/>
          </p:nvCxnSpPr>
          <p:spPr>
            <a:xfrm>
              <a:off x="8505457" y="-1122864"/>
              <a:ext cx="2743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8490745" y="-1165823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Comic Sans MS" panose="030F0702030302020204" pitchFamily="66" charset="0"/>
                  <a:sym typeface="Symbol"/>
                </a:rPr>
                <a:t>2</a:t>
              </a:r>
              <a:endParaRPr lang="en-US" sz="1600" b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</p:grpSp>
      <p:cxnSp>
        <p:nvCxnSpPr>
          <p:cNvPr id="79" name="Straight Connector 78"/>
          <p:cNvCxnSpPr/>
          <p:nvPr/>
        </p:nvCxnSpPr>
        <p:spPr>
          <a:xfrm>
            <a:off x="2586423" y="3329312"/>
            <a:ext cx="3968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596412" y="3791474"/>
            <a:ext cx="3968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561486" y="4259190"/>
            <a:ext cx="731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633944" y="4770213"/>
            <a:ext cx="4537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085850" y="2778978"/>
            <a:ext cx="45373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830385" y="2781271"/>
            <a:ext cx="3793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073754" y="3421039"/>
            <a:ext cx="7388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76300" y="3537275"/>
            <a:ext cx="42440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US" sz="15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76300" y="4010954"/>
            <a:ext cx="42440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US" sz="15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76300" y="4521494"/>
            <a:ext cx="42440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US" sz="15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280186" y="653523"/>
            <a:ext cx="2404678" cy="1012394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393378" y="717314"/>
            <a:ext cx="1353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For 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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ACB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91244" y="1004372"/>
            <a:ext cx="1892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Opposite side 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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383624" y="1280011"/>
            <a:ext cx="1769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Hypotenuse 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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86722" y="1004372"/>
            <a:ext cx="543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AB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000413" y="1280011"/>
            <a:ext cx="551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AC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697106" y="594474"/>
            <a:ext cx="3239514" cy="1093429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784632" y="746387"/>
            <a:ext cx="3149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Ratio of opposite side and Hypotenuse reminds us of _________</a:t>
            </a:r>
            <a:endParaRPr lang="en-IN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24074" y="1186623"/>
            <a:ext cx="68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‘sin’</a:t>
            </a:r>
            <a:endParaRPr lang="en-IN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5312715" y="3461516"/>
            <a:ext cx="226865" cy="1452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102520" y="3231470"/>
            <a:ext cx="384957" cy="1223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871156" y="3033919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Bookman Old Style" pitchFamily="18" charset="0"/>
              </a:rPr>
              <a:t>40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849701" y="3224167"/>
            <a:ext cx="1253010" cy="499618"/>
            <a:chOff x="5013379" y="5498759"/>
            <a:chExt cx="1253010" cy="499618"/>
          </a:xfrm>
        </p:grpSpPr>
        <p:sp>
          <p:nvSpPr>
            <p:cNvPr id="94" name="Rounded Rectangular Callout 93"/>
            <p:cNvSpPr/>
            <p:nvPr/>
          </p:nvSpPr>
          <p:spPr>
            <a:xfrm>
              <a:off x="5013379" y="5498759"/>
              <a:ext cx="1253010" cy="499618"/>
            </a:xfrm>
            <a:prstGeom prst="wedgeRoundRectCallout">
              <a:avLst>
                <a:gd name="adj1" fmla="val -59271"/>
                <a:gd name="adj2" fmla="val 79110"/>
                <a:gd name="adj3" fmla="val 16667"/>
              </a:avLst>
            </a:prstGeom>
            <a:solidFill>
              <a:srgbClr val="800000"/>
            </a:solidFill>
            <a:ln w="12700">
              <a:solidFill>
                <a:schemeClr val="tx1"/>
              </a:solidFill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5045147" y="5573392"/>
                  <a:ext cx="11701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500" b="1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b="1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a14:m>
                  <a:r>
                    <a:rPr lang="en-US" dirty="0" smtClean="0">
                      <a:solidFill>
                        <a:prstClr val="white"/>
                      </a:solidFill>
                    </a:rPr>
                    <a:t>  =  </a:t>
                  </a:r>
                  <a:r>
                    <a:rPr lang="en-US" sz="1400" b="1" dirty="0" smtClean="0">
                      <a:solidFill>
                        <a:prstClr val="white"/>
                      </a:solidFill>
                      <a:latin typeface="Bookman Old Style" pitchFamily="18" charset="0"/>
                    </a:rPr>
                    <a:t>1.73</a:t>
                  </a:r>
                  <a:endParaRPr lang="en-US" b="1" dirty="0"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147" y="5573392"/>
                  <a:ext cx="1170192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t="-8197" r="-52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/>
          <p:cNvSpPr/>
          <p:nvPr/>
        </p:nvSpPr>
        <p:spPr>
          <a:xfrm>
            <a:off x="4966704" y="4362450"/>
            <a:ext cx="888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Bookman Old Style" pitchFamily="18" charset="0"/>
              </a:rPr>
              <a:t>69.2 </a:t>
            </a:r>
            <a:r>
              <a:rPr lang="en-US" sz="1500" b="1" i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10000" y="4600575"/>
            <a:ext cx="42440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500"/>
              </a:spcAft>
            </a:pPr>
            <a:r>
              <a:rPr lang="en-US" sz="15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520949" y="748159"/>
            <a:ext cx="1898067" cy="749393"/>
          </a:xfrm>
          <a:prstGeom prst="roundRect">
            <a:avLst/>
          </a:prstGeom>
          <a:solidFill>
            <a:srgbClr val="8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Now, let us </a:t>
            </a:r>
            <a:r>
              <a:rPr lang="en-US" sz="1400" b="1" dirty="0" err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rationalise</a:t>
            </a:r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the denominator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50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44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1000"/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1000"/>
                                        <p:tgtEl>
                                          <p:spTgt spid="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1000"/>
                                        <p:tgtEl>
                                          <p:spTgt spid="1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"/>
                            </p:stCondLst>
                            <p:childTnLst>
                              <p:par>
                                <p:cTn id="3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500"/>
                            </p:stCondLst>
                            <p:childTnLst>
                              <p:par>
                                <p:cTn id="3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10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500"/>
                            </p:stCondLst>
                            <p:childTnLst>
                              <p:par>
                                <p:cTn id="4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10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1000"/>
                            </p:stCondLst>
                            <p:childTnLst>
                              <p:par>
                                <p:cTn id="4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10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500"/>
                            </p:stCondLst>
                            <p:childTnLst>
                              <p:par>
                                <p:cTn id="4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2" grpId="0" animBg="1"/>
      <p:bldP spid="92" grpId="1" animBg="1"/>
      <p:bldP spid="91" grpId="0" animBg="1"/>
      <p:bldP spid="91" grpId="1" animBg="1"/>
      <p:bldP spid="71" grpId="0" animBg="1"/>
      <p:bldP spid="71" grpId="1" animBg="1"/>
      <p:bldP spid="44" grpId="0" animBg="1"/>
      <p:bldP spid="6" grpId="0" animBg="1"/>
      <p:bldP spid="6" grpId="1" animBg="1"/>
      <p:bldP spid="6" grpId="2" animBg="1"/>
      <p:bldP spid="33" grpId="0"/>
      <p:bldP spid="34" grpId="0"/>
      <p:bldP spid="39" grpId="0"/>
      <p:bldP spid="40" grpId="0"/>
      <p:bldP spid="41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8" grpId="0" animBg="1"/>
      <p:bldP spid="58" grpId="1" animBg="1"/>
      <p:bldP spid="59" grpId="0" animBg="1"/>
      <p:bldP spid="59" grpId="1" animBg="1"/>
      <p:bldP spid="64" grpId="0" animBg="1"/>
      <p:bldP spid="64" grpId="1" animBg="1"/>
      <p:bldP spid="72" grpId="0" animBg="1"/>
      <p:bldP spid="72" grpId="1" animBg="1"/>
      <p:bldP spid="73" grpId="0"/>
      <p:bldP spid="73" grpId="1"/>
      <p:bldP spid="74" grpId="0"/>
      <p:bldP spid="74" grpId="1"/>
      <p:bldP spid="60" grpId="0" animBg="1"/>
      <p:bldP spid="60" grpId="1" animBg="1"/>
      <p:bldP spid="61" grpId="0" build="allAtOnce"/>
      <p:bldP spid="62" grpId="0" build="allAtOnce"/>
      <p:bldP spid="63" grpId="0" build="allAtOnce"/>
      <p:bldP spid="89" grpId="0" build="allAtOnce"/>
      <p:bldP spid="90" grpId="0" build="allAtOnce"/>
      <p:bldP spid="66" grpId="0" animBg="1"/>
      <p:bldP spid="66" grpId="1" animBg="1"/>
      <p:bldP spid="67" grpId="0"/>
      <p:bldP spid="67" grpId="1"/>
      <p:bldP spid="68" grpId="0"/>
      <p:bldP spid="68" grpId="1"/>
      <p:bldP spid="68" grpId="2"/>
      <p:bldP spid="7" grpId="0"/>
      <p:bldP spid="11" grpId="0"/>
      <p:bldP spid="97" grpId="0" animBg="1"/>
      <p:bldP spid="9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793478"/>
            <a:ext cx="8229600" cy="857250"/>
          </a:xfrm>
        </p:spPr>
        <p:txBody>
          <a:bodyPr/>
          <a:lstStyle/>
          <a:p>
            <a:r>
              <a:rPr lang="en-US" dirty="0" smtClean="0"/>
              <a:t>Module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3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793478"/>
            <a:ext cx="8229600" cy="857250"/>
          </a:xfrm>
        </p:spPr>
        <p:txBody>
          <a:bodyPr/>
          <a:lstStyle/>
          <a:p>
            <a:r>
              <a:rPr lang="en-US" dirty="0" smtClean="0"/>
              <a:t>Module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34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287660" y="1527266"/>
            <a:ext cx="1998340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4829414" y="1289855"/>
            <a:ext cx="3444240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07413" y="1282814"/>
            <a:ext cx="4569387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143001" y="1063049"/>
            <a:ext cx="6934200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71793" y="821913"/>
            <a:ext cx="7569187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8526" y="590162"/>
            <a:ext cx="7562454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1664554"/>
            <a:ext cx="9144000" cy="3472596"/>
            <a:chOff x="0" y="1689954"/>
            <a:chExt cx="9144000" cy="3472596"/>
          </a:xfrm>
        </p:grpSpPr>
        <p:pic>
          <p:nvPicPr>
            <p:cNvPr id="131076" name="Picture 4" descr="C:\Users\ADMIN\Desktop\670px-Create-an-English-Garden-Step-2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32000"/>
                      </a14:imgEffect>
                      <a14:imgEffect>
                        <a14:brightnessContrast bright="24000" contrast="-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9"/>
            <a:stretch/>
          </p:blipFill>
          <p:spPr bwMode="auto">
            <a:xfrm>
              <a:off x="0" y="1848756"/>
              <a:ext cx="9144000" cy="331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074" name="Picture 2" descr="C:\Users\ADMIN\Desktop\slide-clipart-slide-gif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01" b="100000" l="291" r="991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2800350"/>
              <a:ext cx="3188210" cy="2030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C:\Users\ADMIN\Desktop\slide-clipart-slide-gif.gif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601" b="100000" l="291" r="991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801" y="1689954"/>
              <a:ext cx="2870201" cy="318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1143000" y="3932668"/>
              <a:ext cx="750095" cy="706142"/>
              <a:chOff x="1143000" y="3932668"/>
              <a:chExt cx="750095" cy="706142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143000" y="3966657"/>
                <a:ext cx="750095" cy="672153"/>
                <a:chOff x="1143000" y="3966657"/>
                <a:chExt cx="750095" cy="672153"/>
              </a:xfrm>
            </p:grpSpPr>
            <p:pic>
              <p:nvPicPr>
                <p:cNvPr id="160770" name="Picture 2" descr="C:\Users\ADMIN\Desktop\wood-street-sign-hi.png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8634"/>
                <a:stretch/>
              </p:blipFill>
              <p:spPr bwMode="auto">
                <a:xfrm>
                  <a:off x="1143000" y="3966657"/>
                  <a:ext cx="727177" cy="666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5" descr="C:\Users\ADMIN\Desktop\grass-samples-screenshots-1.jp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7295" y="4400542"/>
                  <a:ext cx="685800" cy="2382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7" name="TextBox 6"/>
              <p:cNvSpPr txBox="1"/>
              <p:nvPr/>
            </p:nvSpPr>
            <p:spPr>
              <a:xfrm>
                <a:off x="1232695" y="3932668"/>
                <a:ext cx="59610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rgbClr val="FFFF00"/>
                    </a:solidFill>
                    <a:latin typeface="Comic Sans MS" panose="030F0702030302020204" pitchFamily="66" charset="0"/>
                  </a:rPr>
                  <a:t>Below </a:t>
                </a:r>
              </a:p>
              <a:p>
                <a:r>
                  <a:rPr lang="en-US" sz="1050" b="1" dirty="0" smtClean="0">
                    <a:solidFill>
                      <a:srgbClr val="FFFF00"/>
                    </a:solidFill>
                    <a:latin typeface="Comic Sans MS" panose="030F0702030302020204" pitchFamily="66" charset="0"/>
                  </a:rPr>
                  <a:t>5 yrs.</a:t>
                </a:r>
                <a:endParaRPr lang="en-US" sz="1050" b="1" dirty="0">
                  <a:solidFill>
                    <a:srgbClr val="FFFF00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cxnSp>
        <p:nvCxnSpPr>
          <p:cNvPr id="5" name="Straight Connector 4"/>
          <p:cNvCxnSpPr/>
          <p:nvPr/>
        </p:nvCxnSpPr>
        <p:spPr>
          <a:xfrm>
            <a:off x="2438400" y="3155950"/>
            <a:ext cx="0" cy="1449279"/>
          </a:xfrm>
          <a:prstGeom prst="line">
            <a:avLst/>
          </a:prstGeom>
          <a:ln w="5715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>
            <a:off x="3535680" y="3507949"/>
            <a:ext cx="0" cy="2194560"/>
          </a:xfrm>
          <a:prstGeom prst="line">
            <a:avLst/>
          </a:prstGeom>
          <a:ln w="5715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435598" y="3181826"/>
            <a:ext cx="2197362" cy="1426181"/>
          </a:xfrm>
          <a:prstGeom prst="line">
            <a:avLst/>
          </a:prstGeom>
          <a:ln w="5715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24457" y="2089150"/>
            <a:ext cx="0" cy="2505723"/>
          </a:xfrm>
          <a:prstGeom prst="line">
            <a:avLst/>
          </a:prstGeom>
          <a:ln w="5715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>
            <a:off x="6738858" y="3680473"/>
            <a:ext cx="0" cy="1828800"/>
          </a:xfrm>
          <a:prstGeom prst="line">
            <a:avLst/>
          </a:prstGeom>
          <a:ln w="5715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19779" y="2114839"/>
            <a:ext cx="1833479" cy="2488020"/>
          </a:xfrm>
          <a:prstGeom prst="line">
            <a:avLst/>
          </a:prstGeom>
          <a:ln w="57150"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74150" y="826358"/>
            <a:ext cx="2760050" cy="2194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667125" y="814972"/>
            <a:ext cx="4173855" cy="2194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61573" y="3651250"/>
            <a:ext cx="774025" cy="307777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1.5 </a:t>
            </a:r>
            <a:r>
              <a:rPr lang="en-US" sz="1400" b="1" i="1" dirty="0" smtClean="0">
                <a:solidFill>
                  <a:srgbClr val="FF0000"/>
                </a:solidFill>
                <a:latin typeface="Bookman Old Style" pitchFamily="18" charset="0"/>
              </a:rPr>
              <a:t>m</a:t>
            </a:r>
            <a:endParaRPr lang="en-US" sz="1400" b="1" i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3" name="Arc 12"/>
          <p:cNvSpPr/>
          <p:nvPr/>
        </p:nvSpPr>
        <p:spPr>
          <a:xfrm>
            <a:off x="4102904" y="4087621"/>
            <a:ext cx="1030477" cy="1030477"/>
          </a:xfrm>
          <a:prstGeom prst="arc">
            <a:avLst>
              <a:gd name="adj1" fmla="val 10784117"/>
              <a:gd name="adj2" fmla="val 1272734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660949" y="4274632"/>
            <a:ext cx="514351" cy="276999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30º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876800" y="1068498"/>
            <a:ext cx="3200401" cy="2194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131310" y="3254841"/>
            <a:ext cx="612270" cy="307777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3 </a:t>
            </a:r>
            <a:r>
              <a:rPr lang="en-US" sz="1400" b="1" i="1" dirty="0" smtClean="0">
                <a:solidFill>
                  <a:srgbClr val="FF0000"/>
                </a:solidFill>
                <a:latin typeface="Bookman Old Style" pitchFamily="18" charset="0"/>
              </a:rPr>
              <a:t>m</a:t>
            </a:r>
            <a:endParaRPr lang="en-US" sz="1400" b="1" i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42797" y="1282814"/>
            <a:ext cx="4134003" cy="2194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9050" y="303590"/>
            <a:ext cx="84772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Q.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A contractor plans to install two slides for the children to play in a park. </a:t>
            </a:r>
            <a:endParaRPr lang="en-US" sz="15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For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children below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age of 5 years, she prefers to have a slide whose </a:t>
            </a:r>
            <a:endParaRPr lang="en-US" sz="15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top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is at a height of 1.5 m, 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and is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inclined at an angle of 30° to the ground, 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 </a:t>
            </a:r>
          </a:p>
          <a:p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whereas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for elder children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, she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wants to 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have a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steep slide at a height of 3m, </a:t>
            </a:r>
            <a:endParaRPr lang="en-US" sz="15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and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inclined at an angle of 60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° to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ground. 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What should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be the length of 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the</a:t>
            </a:r>
          </a:p>
          <a:p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5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slide </a:t>
            </a:r>
            <a:r>
              <a:rPr lang="en-US" sz="15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in each case?</a:t>
            </a:r>
          </a:p>
        </p:txBody>
      </p:sp>
      <p:sp>
        <p:nvSpPr>
          <p:cNvPr id="32" name="Arc 31"/>
          <p:cNvSpPr/>
          <p:nvPr/>
        </p:nvSpPr>
        <p:spPr>
          <a:xfrm>
            <a:off x="7225665" y="4034155"/>
            <a:ext cx="1095375" cy="1095375"/>
          </a:xfrm>
          <a:prstGeom prst="arc">
            <a:avLst>
              <a:gd name="adj1" fmla="val 10702139"/>
              <a:gd name="adj2" fmla="val 1330046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9889" y="4222750"/>
            <a:ext cx="514351" cy="276999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60º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2443163" y="4326731"/>
            <a:ext cx="276225" cy="278607"/>
          </a:xfrm>
          <a:custGeom>
            <a:avLst/>
            <a:gdLst>
              <a:gd name="connsiteX0" fmla="*/ 0 w 276225"/>
              <a:gd name="connsiteY0" fmla="*/ 0 h 278607"/>
              <a:gd name="connsiteX1" fmla="*/ 276225 w 276225"/>
              <a:gd name="connsiteY1" fmla="*/ 0 h 278607"/>
              <a:gd name="connsiteX2" fmla="*/ 276225 w 276225"/>
              <a:gd name="connsiteY2" fmla="*/ 278607 h 2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278607">
                <a:moveTo>
                  <a:pt x="0" y="0"/>
                </a:moveTo>
                <a:lnTo>
                  <a:pt x="276225" y="0"/>
                </a:lnTo>
                <a:lnTo>
                  <a:pt x="276225" y="278607"/>
                </a:lnTo>
              </a:path>
            </a:pathLst>
          </a:custGeom>
          <a:noFill/>
          <a:ln w="38100">
            <a:solidFill>
              <a:srgbClr val="FFC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5824458" y="4303235"/>
            <a:ext cx="276225" cy="278607"/>
          </a:xfrm>
          <a:custGeom>
            <a:avLst/>
            <a:gdLst>
              <a:gd name="connsiteX0" fmla="*/ 0 w 276225"/>
              <a:gd name="connsiteY0" fmla="*/ 0 h 278607"/>
              <a:gd name="connsiteX1" fmla="*/ 276225 w 276225"/>
              <a:gd name="connsiteY1" fmla="*/ 0 h 278607"/>
              <a:gd name="connsiteX2" fmla="*/ 276225 w 276225"/>
              <a:gd name="connsiteY2" fmla="*/ 278607 h 27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278607">
                <a:moveTo>
                  <a:pt x="0" y="0"/>
                </a:moveTo>
                <a:lnTo>
                  <a:pt x="276225" y="0"/>
                </a:lnTo>
                <a:lnTo>
                  <a:pt x="276225" y="278607"/>
                </a:lnTo>
              </a:path>
            </a:pathLst>
          </a:custGeom>
          <a:noFill/>
          <a:ln w="38100">
            <a:solidFill>
              <a:srgbClr val="FFC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350130" y="3390840"/>
            <a:ext cx="612270" cy="40011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?</a:t>
            </a:r>
            <a:endParaRPr lang="en-US" sz="2000" b="1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02930" y="3028950"/>
            <a:ext cx="612270" cy="400110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?</a:t>
            </a:r>
            <a:endParaRPr lang="en-US" sz="2000" b="1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66953" y="2750598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prstClr val="black"/>
                </a:solidFill>
                <a:effectLst>
                  <a:glow rad="228600">
                    <a:srgbClr val="FFFF00"/>
                  </a:glow>
                </a:effectLst>
                <a:latin typeface="Bookman Old Style" pitchFamily="18" charset="0"/>
              </a:rPr>
              <a:t>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13137" y="4559305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prstClr val="black"/>
                </a:solidFill>
                <a:effectLst>
                  <a:glow rad="228600">
                    <a:srgbClr val="FFFF00"/>
                  </a:glow>
                </a:effectLst>
                <a:latin typeface="Bookman Old Style" pitchFamily="18" charset="0"/>
              </a:rPr>
              <a:t>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14790" y="4570681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prstClr val="black"/>
                </a:solidFill>
                <a:effectLst>
                  <a:glow rad="228600">
                    <a:srgbClr val="FFFF00"/>
                  </a:glow>
                </a:effectLst>
                <a:latin typeface="Bookman Old Style" pitchFamily="18" charset="0"/>
              </a:rPr>
              <a:t>C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46420" y="1678153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prstClr val="black"/>
                </a:solidFill>
                <a:effectLst>
                  <a:glow rad="228600">
                    <a:srgbClr val="FFFF00"/>
                  </a:glow>
                </a:effectLst>
                <a:latin typeface="Bookman Old Style" pitchFamily="18" charset="0"/>
              </a:rPr>
              <a:t>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46518" y="4595815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prstClr val="black"/>
                </a:solidFill>
                <a:effectLst>
                  <a:glow rad="228600">
                    <a:srgbClr val="FFFF00"/>
                  </a:glow>
                </a:effectLst>
                <a:latin typeface="Bookman Old Style" pitchFamily="18" charset="0"/>
              </a:rPr>
              <a:t>Q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01902" y="4559305"/>
            <a:ext cx="34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prstClr val="black"/>
                </a:solidFill>
                <a:effectLst>
                  <a:glow rad="228600">
                    <a:srgbClr val="FFFF00"/>
                  </a:glow>
                </a:effectLst>
                <a:latin typeface="Bookman Old Style" pitchFamily="18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72583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28" grpId="0" animBg="1"/>
      <p:bldP spid="28" grpId="1" animBg="1"/>
      <p:bldP spid="27" grpId="0" animBg="1"/>
      <p:bldP spid="27" grpId="1" animBg="1"/>
      <p:bldP spid="21" grpId="0" animBg="1"/>
      <p:bldP spid="21" grpId="1" animBg="1"/>
      <p:bldP spid="12" grpId="0" animBg="1"/>
      <p:bldP spid="12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13" grpId="0" animBg="1"/>
      <p:bldP spid="26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2" grpId="0" build="p"/>
      <p:bldP spid="32" grpId="0" animBg="1"/>
      <p:bldP spid="33" grpId="0" animBg="1"/>
      <p:bldP spid="3" grpId="0" animBg="1"/>
      <p:bldP spid="34" grpId="0" animBg="1"/>
      <p:bldP spid="35" grpId="0" animBg="1"/>
      <p:bldP spid="36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82"/>
          <p:cNvSpPr/>
          <p:nvPr/>
        </p:nvSpPr>
        <p:spPr>
          <a:xfrm>
            <a:off x="2217652" y="2963902"/>
            <a:ext cx="1422231" cy="274663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689471" y="3479942"/>
            <a:ext cx="397595" cy="25261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678379" y="3884808"/>
            <a:ext cx="1341170" cy="29993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6689471" y="3218422"/>
            <a:ext cx="397595" cy="25261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612745" y="3320977"/>
            <a:ext cx="826388" cy="30384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123" y="2466974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3891" y="2671516"/>
            <a:ext cx="4579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Let the length of slide for the children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below 5 years (AC) be ‘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’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155" y="3266812"/>
            <a:ext cx="4609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ength of slide for the elder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children (PR)  be ‘</a:t>
            </a:r>
            <a:r>
              <a:rPr lang="en-US" sz="1600" b="1" i="1" dirty="0" err="1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’</a:t>
            </a:r>
            <a:r>
              <a:rPr lang="en-US" sz="1600" b="1" i="1" dirty="0" err="1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sz="1600" b="1" i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55" y="3854904"/>
            <a:ext cx="3512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Height of 1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st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slide (AB) = 1.5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155" y="4214396"/>
            <a:ext cx="3316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Height of 2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nd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slide (PQ) = 3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70766" y="2608532"/>
            <a:ext cx="351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u="sng" dirty="0" smtClean="0">
                <a:solidFill>
                  <a:srgbClr val="FF0000"/>
                </a:solidFill>
                <a:latin typeface="Bookman Old Style" pitchFamily="18" charset="0"/>
              </a:rPr>
              <a:t>For small children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2943" y="2872145"/>
            <a:ext cx="1917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In right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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ABC,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0111" y="3303624"/>
            <a:ext cx="971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sin 30º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63215" y="3303624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8319" y="3175452"/>
            <a:ext cx="517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AB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698578" y="3477078"/>
            <a:ext cx="4007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56389" y="3436972"/>
            <a:ext cx="517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8977" y="3840994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36802" y="3722354"/>
            <a:ext cx="28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62980" y="4010271"/>
            <a:ext cx="27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35837" y="3967616"/>
            <a:ext cx="29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65878" y="3840994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44031" y="3705679"/>
            <a:ext cx="531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700164" y="4007305"/>
            <a:ext cx="4007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34175" y="3941799"/>
            <a:ext cx="28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70500" y="4257938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4119" y="4257938"/>
            <a:ext cx="28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63215" y="4257938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18300" y="4257938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1.5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62800" y="4257938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70500" y="4562738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74119" y="4562738"/>
            <a:ext cx="28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63215" y="4562738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18299" y="4562738"/>
            <a:ext cx="603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</a:p>
        </p:txBody>
      </p:sp>
      <p:sp>
        <p:nvSpPr>
          <p:cNvPr id="36" name="Right Triangle 35"/>
          <p:cNvSpPr/>
          <p:nvPr/>
        </p:nvSpPr>
        <p:spPr>
          <a:xfrm>
            <a:off x="7414659" y="711137"/>
            <a:ext cx="1164332" cy="1258928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175896" y="478105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60411" y="1862114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Q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41533" y="1862114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414659" y="1789868"/>
            <a:ext cx="190500" cy="180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>
            <a:off x="8347861" y="1747814"/>
            <a:ext cx="442936" cy="442936"/>
          </a:xfrm>
          <a:prstGeom prst="arc">
            <a:avLst>
              <a:gd name="adj1" fmla="val 10757726"/>
              <a:gd name="adj2" fmla="val 137510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896886" y="1133174"/>
            <a:ext cx="60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06350" y="1091062"/>
            <a:ext cx="314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996825" y="1692283"/>
            <a:ext cx="501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60º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09107" y="496134"/>
            <a:ext cx="5839293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Q.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A contractor plans to install two slides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for the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children </a:t>
            </a:r>
            <a:endParaRPr lang="en-US" sz="145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to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play in a park.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For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children below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</a:t>
            </a:r>
            <a:endParaRPr lang="en-US" sz="145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age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of 5 years, she prefers to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have a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slide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whose </a:t>
            </a: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top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is at a height of 1.5 m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, and is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inclined at </a:t>
            </a:r>
            <a:endParaRPr lang="en-US" sz="145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an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angle of 30° to the ground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, whereas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for </a:t>
            </a:r>
            <a:endParaRPr lang="en-US" sz="145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elder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children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, she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wants to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have a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steep </a:t>
            </a:r>
            <a:endParaRPr lang="en-US" sz="145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slide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at a height of 3m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, and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inclined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at an </a:t>
            </a: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angle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of 60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° to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ground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. </a:t>
            </a: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What should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be the length of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the slide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in each case?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768819" y="843728"/>
            <a:ext cx="3438810" cy="1195867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96121" y="1034160"/>
            <a:ext cx="3149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Ratio of opposite side and Hypotenuse reminds us of _________ 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02501" y="1470426"/>
            <a:ext cx="68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‘sin’</a:t>
            </a:r>
            <a:endParaRPr lang="en-IN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1271473" y="855748"/>
            <a:ext cx="2092235" cy="692273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Observe </a:t>
            </a:r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  <a:sym typeface="Symbol"/>
              </a:rPr>
              <a:t></a:t>
            </a:r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</a:t>
            </a:r>
            <a:r>
              <a:rPr lang="en-IN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949030" y="858169"/>
            <a:ext cx="2404678" cy="1012394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62222" y="921960"/>
            <a:ext cx="1067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For ‘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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C’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60088" y="1189181"/>
            <a:ext cx="1910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Opposite side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</a:t>
            </a:r>
            <a:endParaRPr lang="en-US" sz="1600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52468" y="1464820"/>
            <a:ext cx="1765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Hypotenuse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</a:t>
            </a:r>
            <a:endParaRPr lang="en-US" sz="1600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43016" y="1189181"/>
            <a:ext cx="510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AB</a:t>
            </a:r>
            <a:endParaRPr lang="en-US" sz="1600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673471" y="1464820"/>
            <a:ext cx="480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AC</a:t>
            </a:r>
            <a:endParaRPr lang="en-US" sz="1600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7414659" y="711137"/>
            <a:ext cx="1164332" cy="125892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417585" y="700615"/>
            <a:ext cx="0" cy="1273964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028575" y="1074900"/>
            <a:ext cx="31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</a:p>
        </p:txBody>
      </p:sp>
      <p:sp>
        <p:nvSpPr>
          <p:cNvPr id="86" name="Right Triangle 85"/>
          <p:cNvSpPr/>
          <p:nvPr/>
        </p:nvSpPr>
        <p:spPr>
          <a:xfrm>
            <a:off x="5650112" y="1116596"/>
            <a:ext cx="1225152" cy="86285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1026"/>
          <p:cNvSpPr/>
          <p:nvPr/>
        </p:nvSpPr>
        <p:spPr>
          <a:xfrm>
            <a:off x="6553200" y="1668730"/>
            <a:ext cx="626790" cy="626790"/>
          </a:xfrm>
          <a:prstGeom prst="arc">
            <a:avLst>
              <a:gd name="adj1" fmla="val 10843674"/>
              <a:gd name="adj2" fmla="val 13028133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ight Triangle 12"/>
          <p:cNvSpPr/>
          <p:nvPr/>
        </p:nvSpPr>
        <p:spPr>
          <a:xfrm>
            <a:off x="5647935" y="1115487"/>
            <a:ext cx="1219982" cy="859208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21512" y="866817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426275" y="1865157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10376" y="1866943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652364" y="1855631"/>
            <a:ext cx="121574" cy="11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>
            <a:off x="6554557" y="1666847"/>
            <a:ext cx="623910" cy="623910"/>
          </a:xfrm>
          <a:prstGeom prst="arc">
            <a:avLst>
              <a:gd name="adj1" fmla="val 10757726"/>
              <a:gd name="adj2" fmla="val 1298220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53000" y="1375814"/>
            <a:ext cx="744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1.5 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05526" y="1207938"/>
            <a:ext cx="314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05537" y="1727046"/>
            <a:ext cx="45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30º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5647935" y="1115487"/>
            <a:ext cx="1219982" cy="85920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flipH="1">
            <a:off x="4542470" y="1513021"/>
            <a:ext cx="821059" cy="400110"/>
          </a:xfrm>
          <a:prstGeom prst="wedgeRectCallout">
            <a:avLst>
              <a:gd name="adj1" fmla="val -84085"/>
              <a:gd name="adj2" fmla="val -45896"/>
            </a:avLst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000" b="1">
                <a:solidFill>
                  <a:prstClr val="white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Opposite </a:t>
            </a:r>
          </a:p>
          <a:p>
            <a:r>
              <a:rPr lang="en-US" dirty="0"/>
              <a:t>side</a:t>
            </a:r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5798174" y="798849"/>
            <a:ext cx="958917" cy="246221"/>
          </a:xfrm>
          <a:prstGeom prst="wedgeRectCallout">
            <a:avLst>
              <a:gd name="adj1" fmla="val -40154"/>
              <a:gd name="adj2" fmla="val 137634"/>
            </a:avLst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1000" b="1">
                <a:solidFill>
                  <a:prstClr val="white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hypotenuse</a:t>
            </a:r>
            <a:endParaRPr lang="en-IN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5654871" y="1110107"/>
            <a:ext cx="0" cy="875043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099176" y="1171666"/>
            <a:ext cx="31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</a:p>
        </p:txBody>
      </p:sp>
      <p:cxnSp>
        <p:nvCxnSpPr>
          <p:cNvPr id="90" name="Straight Connector 89"/>
          <p:cNvCxnSpPr/>
          <p:nvPr/>
        </p:nvCxnSpPr>
        <p:spPr>
          <a:xfrm rot="5400000">
            <a:off x="3931126" y="3732737"/>
            <a:ext cx="219456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ular Callout 70"/>
          <p:cNvSpPr/>
          <p:nvPr/>
        </p:nvSpPr>
        <p:spPr>
          <a:xfrm>
            <a:off x="5105400" y="2266950"/>
            <a:ext cx="1688866" cy="693812"/>
          </a:xfrm>
          <a:prstGeom prst="wedgeRoundRectCallout">
            <a:avLst>
              <a:gd name="adj1" fmla="val 15677"/>
              <a:gd name="adj2" fmla="val 101603"/>
              <a:gd name="adj3" fmla="val 16667"/>
            </a:avLst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21675" y="2444579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sin 30</a:t>
            </a:r>
            <a:r>
              <a:rPr lang="en-IN" sz="1600" b="1" baseline="500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o</a:t>
            </a:r>
            <a:r>
              <a:rPr lang="en-IN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=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308372" y="242335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?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6302384" y="2341798"/>
            <a:ext cx="315005" cy="560187"/>
            <a:chOff x="8485440" y="-1387456"/>
            <a:chExt cx="315005" cy="560187"/>
          </a:xfrm>
        </p:grpSpPr>
        <p:sp>
          <p:nvSpPr>
            <p:cNvPr id="75" name="Rectangle 74"/>
            <p:cNvSpPr/>
            <p:nvPr/>
          </p:nvSpPr>
          <p:spPr>
            <a:xfrm>
              <a:off x="8485440" y="-1387456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Comic Sans MS" panose="030F0702030302020204" pitchFamily="66" charset="0"/>
                  <a:sym typeface="Symbol"/>
                </a:rPr>
                <a:t>1</a:t>
              </a:r>
              <a:endParaRPr lang="en-US" sz="16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8505457" y="-1122864"/>
              <a:ext cx="2743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490745" y="-1165823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Comic Sans MS" panose="030F0702030302020204" pitchFamily="66" charset="0"/>
                  <a:sym typeface="Symbol"/>
                </a:rPr>
                <a:t>2</a:t>
              </a:r>
              <a:endParaRPr lang="en-US" sz="16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19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3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35" presetClass="emph" presetSubtype="0" repeatCount="44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2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2" grpId="0" animBg="1"/>
      <p:bldP spid="82" grpId="1" animBg="1"/>
      <p:bldP spid="80" grpId="0" animBg="1"/>
      <p:bldP spid="80" grpId="1" animBg="1"/>
      <p:bldP spid="78" grpId="0" animBg="1"/>
      <p:bldP spid="78" grpId="1" animBg="1"/>
      <p:bldP spid="70" grpId="0" animBg="1"/>
      <p:bldP spid="70" grpId="1" animBg="1"/>
      <p:bldP spid="50" grpId="0"/>
      <p:bldP spid="66" grpId="0" animBg="1"/>
      <p:bldP spid="66" grpId="1" animBg="1"/>
      <p:bldP spid="67" grpId="0"/>
      <p:bldP spid="67" grpId="1"/>
      <p:bldP spid="68" grpId="0"/>
      <p:bldP spid="68" grpId="1"/>
      <p:bldP spid="68" grpId="2"/>
      <p:bldP spid="85" grpId="0" animBg="1"/>
      <p:bldP spid="85" grpId="1" animBg="1"/>
      <p:bldP spid="59" grpId="0" animBg="1"/>
      <p:bldP spid="59" grpId="1" animBg="1"/>
      <p:bldP spid="60" grpId="0" build="allAtOnce"/>
      <p:bldP spid="61" grpId="0" build="allAtOnce"/>
      <p:bldP spid="62" grpId="0" build="allAtOnce"/>
      <p:bldP spid="79" grpId="0" build="allAtOnce"/>
      <p:bldP spid="81" grpId="0" build="allAtOnce"/>
      <p:bldP spid="91" grpId="0"/>
      <p:bldP spid="86" grpId="0" animBg="1"/>
      <p:bldP spid="69" grpId="0" animBg="1"/>
      <p:bldP spid="69" grpId="1" animBg="1"/>
      <p:bldP spid="49" grpId="0"/>
      <p:bldP spid="55" grpId="0" animBg="1"/>
      <p:bldP spid="57" grpId="0" animBg="1"/>
      <p:bldP spid="89" grpId="0"/>
      <p:bldP spid="71" grpId="0" animBg="1"/>
      <p:bldP spid="71" grpId="1" animBg="1"/>
      <p:bldP spid="72" grpId="0"/>
      <p:bldP spid="72" grpId="1"/>
      <p:bldP spid="73" grpId="0"/>
      <p:bldP spid="7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382862" y="3248497"/>
            <a:ext cx="353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518145" y="3519166"/>
            <a:ext cx="278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4579176" y="3611468"/>
            <a:ext cx="205442" cy="15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4451851" y="3340799"/>
            <a:ext cx="205442" cy="1539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4267200" y="3181350"/>
            <a:ext cx="353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409107" y="496134"/>
            <a:ext cx="5839293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Q.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A contractor plans to install two slides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for the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children </a:t>
            </a:r>
            <a:endParaRPr lang="en-US" sz="145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to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play in a park.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For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children below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</a:t>
            </a:r>
            <a:endParaRPr lang="en-US" sz="145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age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of 5 years, she prefers to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have a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slide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whose </a:t>
            </a: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top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is at a height of 1.5 m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, and is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inclined at </a:t>
            </a:r>
            <a:endParaRPr lang="en-US" sz="145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an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angle of 30° to the ground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, whereas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for </a:t>
            </a:r>
            <a:endParaRPr lang="en-US" sz="145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elder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children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, she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wants to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have a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steep </a:t>
            </a:r>
            <a:endParaRPr lang="en-US" sz="145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slide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at a height of 3m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, and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inclined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at an </a:t>
            </a: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angle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of 60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° to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ground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. </a:t>
            </a:r>
          </a:p>
          <a:p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What should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be the length of </a:t>
            </a:r>
            <a:r>
              <a:rPr lang="en-US" sz="145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the slide </a:t>
            </a:r>
            <a:r>
              <a:rPr lang="en-US" sz="145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in each case?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569878" y="3810251"/>
            <a:ext cx="401057" cy="31270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7998914" y="1140332"/>
            <a:ext cx="363536" cy="296210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2111018" y="3290615"/>
            <a:ext cx="397595" cy="25261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6890783" y="1174594"/>
            <a:ext cx="523876" cy="252614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/>
          <p:cNvSpPr/>
          <p:nvPr/>
        </p:nvSpPr>
        <p:spPr>
          <a:xfrm>
            <a:off x="2116231" y="3034217"/>
            <a:ext cx="397595" cy="25261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Right Triangle 108"/>
          <p:cNvSpPr/>
          <p:nvPr/>
        </p:nvSpPr>
        <p:spPr>
          <a:xfrm>
            <a:off x="7418811" y="711137"/>
            <a:ext cx="1160180" cy="126433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3744085" y="4487714"/>
            <a:ext cx="4645503" cy="49986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1010232" y="3125881"/>
            <a:ext cx="826388" cy="30384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Arc 1026"/>
          <p:cNvSpPr/>
          <p:nvPr/>
        </p:nvSpPr>
        <p:spPr>
          <a:xfrm>
            <a:off x="8352430" y="1747814"/>
            <a:ext cx="438912" cy="438912"/>
          </a:xfrm>
          <a:prstGeom prst="arc">
            <a:avLst>
              <a:gd name="adj1" fmla="val 10843674"/>
              <a:gd name="adj2" fmla="val 13712395"/>
            </a:avLst>
          </a:prstGeom>
          <a:solidFill>
            <a:srgbClr val="0000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7573" y="2495550"/>
            <a:ext cx="3517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u="sng" dirty="0" smtClean="0">
                <a:solidFill>
                  <a:srgbClr val="FF0000"/>
                </a:solidFill>
                <a:latin typeface="Bookman Old Style" pitchFamily="18" charset="0"/>
              </a:rPr>
              <a:t>For elder children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573" y="2721063"/>
            <a:ext cx="1917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In right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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PQR,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4741" y="3109837"/>
            <a:ext cx="971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sin 60º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7845" y="3109837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2949" y="2981665"/>
            <a:ext cx="517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PQ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113208" y="3283291"/>
            <a:ext cx="4007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71019" y="3243185"/>
            <a:ext cx="517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PR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607" y="3612282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61405" y="3448050"/>
                <a:ext cx="45289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405" y="3448050"/>
                <a:ext cx="452898" cy="3676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1423426" y="3781559"/>
            <a:ext cx="334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4592" y="3738904"/>
            <a:ext cx="29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80508" y="3612282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50736" y="3476967"/>
            <a:ext cx="302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114794" y="3778593"/>
            <a:ext cx="4007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48805" y="3738487"/>
            <a:ext cx="28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130" y="4070350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289968" y="4070350"/>
                <a:ext cx="658972" cy="36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sz="1600" b="1" i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y </a:t>
                </a:r>
                <a:endParaRPr lang="en-US" sz="1600" b="1" i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68" y="4070350"/>
                <a:ext cx="658972" cy="361766"/>
              </a:xfrm>
              <a:prstGeom prst="rect">
                <a:avLst/>
              </a:prstGeom>
              <a:blipFill rotWithShape="1">
                <a:blip r:embed="rId4"/>
                <a:stretch>
                  <a:fillRect r="-926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777845" y="4070350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32930" y="407035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8830" y="407035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5130" y="4466470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88749" y="4466470"/>
            <a:ext cx="28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77845" y="4466470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108654" y="4606934"/>
                <a:ext cx="45289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654" y="4606934"/>
                <a:ext cx="452898" cy="36760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>
            <a:off x="2170675" y="4645061"/>
            <a:ext cx="33442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79759" y="4349750"/>
            <a:ext cx="290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95394" y="2793717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52850" y="2793717"/>
            <a:ext cx="28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41946" y="2793717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377518" y="2934181"/>
                <a:ext cx="45289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18" y="2934181"/>
                <a:ext cx="452898" cy="36760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4435127" y="2972308"/>
            <a:ext cx="3567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15282" y="2676997"/>
            <a:ext cx="437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961414" y="2647950"/>
                <a:ext cx="45289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14" y="2647950"/>
                <a:ext cx="452898" cy="36760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4752145" y="2805033"/>
            <a:ext cx="278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961414" y="2934416"/>
                <a:ext cx="45289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414" y="2934416"/>
                <a:ext cx="452898" cy="36760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>
            <a:off x="3124200" y="2857500"/>
            <a:ext cx="0" cy="2103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95394" y="3365217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130" y="3365217"/>
            <a:ext cx="28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22226" y="3365217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405319" y="3543808"/>
            <a:ext cx="6151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558169" y="3219450"/>
                <a:ext cx="45289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169" y="3219450"/>
                <a:ext cx="452898" cy="36760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295394" y="3802298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33130" y="3802298"/>
            <a:ext cx="28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22226" y="3802298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42730" y="3802298"/>
            <a:ext cx="353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518037" y="3787775"/>
                <a:ext cx="45289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037" y="3787775"/>
                <a:ext cx="452898" cy="36760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3733800" y="4464705"/>
            <a:ext cx="4830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Length of slide for children below 5 years is 3 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and length of slide for elder children is 3.46 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</a:p>
        </p:txBody>
      </p:sp>
      <p:sp>
        <p:nvSpPr>
          <p:cNvPr id="99" name="TextBox 98"/>
          <p:cNvSpPr txBox="1"/>
          <p:nvPr/>
        </p:nvSpPr>
        <p:spPr>
          <a:xfrm flipH="1">
            <a:off x="6284038" y="733064"/>
            <a:ext cx="821059" cy="400110"/>
          </a:xfrm>
          <a:prstGeom prst="wedgeRectCallout">
            <a:avLst>
              <a:gd name="adj1" fmla="val -88045"/>
              <a:gd name="adj2" fmla="val 44060"/>
            </a:avLst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000" b="1">
                <a:solidFill>
                  <a:prstClr val="white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Opposite </a:t>
            </a:r>
          </a:p>
          <a:p>
            <a:r>
              <a:rPr lang="en-US" dirty="0"/>
              <a:t>side</a:t>
            </a:r>
            <a:endParaRPr lang="en-IN" dirty="0"/>
          </a:p>
        </p:txBody>
      </p:sp>
      <p:sp>
        <p:nvSpPr>
          <p:cNvPr id="101" name="TextBox 100"/>
          <p:cNvSpPr txBox="1"/>
          <p:nvPr/>
        </p:nvSpPr>
        <p:spPr>
          <a:xfrm>
            <a:off x="7723843" y="739018"/>
            <a:ext cx="958917" cy="246221"/>
          </a:xfrm>
          <a:prstGeom prst="wedgeRectCallout">
            <a:avLst>
              <a:gd name="adj1" fmla="val -35667"/>
              <a:gd name="adj2" fmla="val 123019"/>
            </a:avLst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1000" b="1">
                <a:solidFill>
                  <a:prstClr val="white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hypotenuse</a:t>
            </a:r>
            <a:endParaRPr lang="en-IN" dirty="0"/>
          </a:p>
        </p:txBody>
      </p:sp>
      <p:sp>
        <p:nvSpPr>
          <p:cNvPr id="107" name="Rounded Rectangle 106"/>
          <p:cNvSpPr/>
          <p:nvPr/>
        </p:nvSpPr>
        <p:spPr>
          <a:xfrm>
            <a:off x="2283468" y="971722"/>
            <a:ext cx="1875320" cy="665261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Observe 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  <a:sym typeface="Symbol"/>
              </a:rPr>
              <a:t>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R</a:t>
            </a:r>
            <a:r>
              <a:rPr lang="en-IN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</a:t>
            </a:r>
            <a:endParaRPr lang="en-IN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295394" y="4114165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5024520" y="2972308"/>
            <a:ext cx="39409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2015720" y="920111"/>
            <a:ext cx="2502317" cy="813354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Let us </a:t>
            </a:r>
            <a:r>
              <a:rPr lang="en-US" b="1" dirty="0" err="1" smtClean="0">
                <a:solidFill>
                  <a:schemeClr val="bg1"/>
                </a:solidFill>
                <a:latin typeface="Bookman Old Style" panose="02050604050505020204" pitchFamily="18" charset="0"/>
              </a:rPr>
              <a:t>rationalise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the denominator</a:t>
            </a:r>
            <a:endParaRPr lang="en-US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4158113" y="3198582"/>
            <a:ext cx="1253010" cy="499618"/>
            <a:chOff x="5013379" y="5498759"/>
            <a:chExt cx="1253010" cy="499618"/>
          </a:xfrm>
        </p:grpSpPr>
        <p:sp>
          <p:nvSpPr>
            <p:cNvPr id="137" name="Rounded Rectangular Callout 136"/>
            <p:cNvSpPr/>
            <p:nvPr/>
          </p:nvSpPr>
          <p:spPr>
            <a:xfrm>
              <a:off x="5013379" y="5498759"/>
              <a:ext cx="1253010" cy="499618"/>
            </a:xfrm>
            <a:prstGeom prst="wedgeRoundRectCallout">
              <a:avLst>
                <a:gd name="adj1" fmla="val -1498"/>
                <a:gd name="adj2" fmla="val 71484"/>
                <a:gd name="adj3" fmla="val 16667"/>
              </a:avLst>
            </a:prstGeom>
            <a:solidFill>
              <a:srgbClr val="80000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137"/>
                <p:cNvSpPr/>
                <p:nvPr/>
              </p:nvSpPr>
              <p:spPr>
                <a:xfrm>
                  <a:off x="5045147" y="5573392"/>
                  <a:ext cx="11701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5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a14:m>
                  <a:r>
                    <a:rPr lang="en-US" dirty="0" smtClean="0">
                      <a:solidFill>
                        <a:schemeClr val="bg1"/>
                      </a:solidFill>
                    </a:rPr>
                    <a:t>  =  </a:t>
                  </a:r>
                  <a:r>
                    <a:rPr lang="en-US" sz="1400" b="1" dirty="0" smtClean="0">
                      <a:solidFill>
                        <a:schemeClr val="bg1"/>
                      </a:solidFill>
                      <a:latin typeface="Bookman Old Style" pitchFamily="18" charset="0"/>
                    </a:rPr>
                    <a:t>1.73</a:t>
                  </a:r>
                  <a:endParaRPr lang="en-US" b="1" dirty="0">
                    <a:solidFill>
                      <a:schemeClr val="bg1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38" name="Rectangle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147" y="5573392"/>
                  <a:ext cx="1170192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197" r="-52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9" name="TextBox 138"/>
          <p:cNvSpPr txBox="1"/>
          <p:nvPr/>
        </p:nvSpPr>
        <p:spPr>
          <a:xfrm>
            <a:off x="3735533" y="4114165"/>
            <a:ext cx="288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024629" y="4114165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345134" y="4114165"/>
            <a:ext cx="1081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 1.73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353565" y="4114165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616565" y="4114165"/>
            <a:ext cx="7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3.46 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310397" y="4464705"/>
            <a:ext cx="38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4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43123" y="2466974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</a:p>
        </p:txBody>
      </p:sp>
      <p:sp>
        <p:nvSpPr>
          <p:cNvPr id="171" name="Right Triangle 170"/>
          <p:cNvSpPr/>
          <p:nvPr/>
        </p:nvSpPr>
        <p:spPr>
          <a:xfrm>
            <a:off x="7414659" y="711137"/>
            <a:ext cx="1164332" cy="1258928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TextBox 171"/>
          <p:cNvSpPr txBox="1"/>
          <p:nvPr/>
        </p:nvSpPr>
        <p:spPr>
          <a:xfrm>
            <a:off x="7175896" y="478105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7160411" y="1862114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Q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8541533" y="1862114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7414659" y="1789868"/>
            <a:ext cx="190500" cy="180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Arc 175"/>
          <p:cNvSpPr/>
          <p:nvPr/>
        </p:nvSpPr>
        <p:spPr>
          <a:xfrm>
            <a:off x="8347861" y="1747814"/>
            <a:ext cx="442936" cy="442936"/>
          </a:xfrm>
          <a:prstGeom prst="arc">
            <a:avLst>
              <a:gd name="adj1" fmla="val 10757726"/>
              <a:gd name="adj2" fmla="val 137510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6896886" y="1133174"/>
            <a:ext cx="606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3 </a:t>
            </a:r>
            <a:r>
              <a:rPr lang="en-US" sz="14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8006350" y="1091062"/>
            <a:ext cx="314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y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996825" y="1692283"/>
            <a:ext cx="501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60º</a:t>
            </a:r>
          </a:p>
        </p:txBody>
      </p:sp>
      <p:sp>
        <p:nvSpPr>
          <p:cNvPr id="185" name="Right Triangle 184"/>
          <p:cNvSpPr/>
          <p:nvPr/>
        </p:nvSpPr>
        <p:spPr>
          <a:xfrm>
            <a:off x="5647935" y="1115487"/>
            <a:ext cx="1219982" cy="859208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TextBox 185"/>
          <p:cNvSpPr txBox="1"/>
          <p:nvPr/>
        </p:nvSpPr>
        <p:spPr>
          <a:xfrm>
            <a:off x="5421512" y="866817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5426275" y="1865157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6810376" y="1866943"/>
            <a:ext cx="34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5652364" y="1855631"/>
            <a:ext cx="121574" cy="115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6097014" y="1282700"/>
            <a:ext cx="7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2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198" name="Arc 197"/>
          <p:cNvSpPr/>
          <p:nvPr/>
        </p:nvSpPr>
        <p:spPr>
          <a:xfrm>
            <a:off x="6554557" y="1666847"/>
            <a:ext cx="623910" cy="623910"/>
          </a:xfrm>
          <a:prstGeom prst="arc">
            <a:avLst>
              <a:gd name="adj1" fmla="val 10757726"/>
              <a:gd name="adj2" fmla="val 1298220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/>
          <p:cNvSpPr txBox="1"/>
          <p:nvPr/>
        </p:nvSpPr>
        <p:spPr>
          <a:xfrm>
            <a:off x="6205537" y="1727046"/>
            <a:ext cx="458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30º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7405455" y="716940"/>
            <a:ext cx="0" cy="1254936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21480000">
            <a:off x="7442029" y="692235"/>
            <a:ext cx="1107427" cy="1304716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/>
          <p:cNvSpPr/>
          <p:nvPr/>
        </p:nvSpPr>
        <p:spPr>
          <a:xfrm>
            <a:off x="1733182" y="902008"/>
            <a:ext cx="2404678" cy="1012394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846374" y="965799"/>
            <a:ext cx="1067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For ‘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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R’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44240" y="1241438"/>
            <a:ext cx="1992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Opposite side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</a:t>
            </a:r>
            <a:endParaRPr lang="en-US" sz="1600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836620" y="1517077"/>
            <a:ext cx="176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</a:rPr>
              <a:t>Hypotenuse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</a:t>
            </a:r>
            <a:endParaRPr lang="en-US" sz="1600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637883" y="1241438"/>
            <a:ext cx="503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PQ</a:t>
            </a:r>
            <a:endParaRPr lang="en-US" sz="1600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478663" y="1517077"/>
            <a:ext cx="511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PR</a:t>
            </a:r>
            <a:endParaRPr lang="en-US" sz="1600" b="1" dirty="0" smtClean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4" name="Rounded Rectangular Callout 113"/>
          <p:cNvSpPr/>
          <p:nvPr/>
        </p:nvSpPr>
        <p:spPr>
          <a:xfrm>
            <a:off x="1017064" y="2210701"/>
            <a:ext cx="1740041" cy="714836"/>
          </a:xfrm>
          <a:prstGeom prst="wedgeRoundRectCallout">
            <a:avLst>
              <a:gd name="adj1" fmla="val -43459"/>
              <a:gd name="adj2" fmla="val 88261"/>
              <a:gd name="adj3" fmla="val 16667"/>
            </a:avLst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146226" y="2405192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sin 60</a:t>
            </a:r>
            <a:r>
              <a:rPr lang="en-IN" sz="1600" b="1" baseline="50000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o</a:t>
            </a:r>
            <a:r>
              <a:rPr lang="en-IN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 =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232923" y="238396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?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2108313" y="2243863"/>
            <a:ext cx="532646" cy="618735"/>
            <a:chOff x="8366818" y="-1446004"/>
            <a:chExt cx="532646" cy="618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8366818" y="-1446004"/>
                  <a:ext cx="532646" cy="3676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1" i="1" dirty="0" smtClean="0">
                                <a:solidFill>
                                  <a:schemeClr val="bg1"/>
                                </a:solidFill>
                                <a:latin typeface="Cambria Math"/>
                                <a:sym typeface="Symbol"/>
                              </a:rPr>
                              <m:t>𝟑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latin typeface="Comic Sans MS" panose="030F0702030302020204" pitchFamily="66" charset="0"/>
                  </a:endParaRPr>
                </a:p>
              </p:txBody>
            </p:sp>
          </mc:Choice>
          <mc:Fallback xmlns="">
            <p:sp>
              <p:nvSpPr>
                <p:cNvPr id="118" name="Rectangle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6818" y="-1446004"/>
                  <a:ext cx="532646" cy="367601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Straight Connector 118"/>
            <p:cNvCxnSpPr/>
            <p:nvPr/>
          </p:nvCxnSpPr>
          <p:spPr>
            <a:xfrm>
              <a:off x="8505457" y="-1122864"/>
              <a:ext cx="2743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/>
            <p:cNvSpPr/>
            <p:nvPr/>
          </p:nvSpPr>
          <p:spPr>
            <a:xfrm>
              <a:off x="8490745" y="-1165823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Comic Sans MS" panose="030F0702030302020204" pitchFamily="66" charset="0"/>
                  <a:sym typeface="Symbol"/>
                </a:rPr>
                <a:t>2</a:t>
              </a:r>
              <a:endParaRPr lang="en-US" sz="1600" b="1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0" name="Rounded Rectangle 109"/>
          <p:cNvSpPr/>
          <p:nvPr/>
        </p:nvSpPr>
        <p:spPr>
          <a:xfrm>
            <a:off x="1388838" y="682635"/>
            <a:ext cx="3404762" cy="1172304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488749" y="861286"/>
            <a:ext cx="3149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Ratio of opposite side and Hypotenuse reminds us of _________</a:t>
            </a:r>
            <a:endParaRPr lang="en-IN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723040" y="1303903"/>
            <a:ext cx="68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‘sin’</a:t>
            </a:r>
            <a:endParaRPr lang="en-IN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1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4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44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000"/>
                            </p:stCondLst>
                            <p:childTnLst>
                              <p:par>
                                <p:cTn id="3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1000"/>
                            </p:stCondLst>
                            <p:childTnLst>
                              <p:par>
                                <p:cTn id="3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500"/>
                            </p:stCondLst>
                            <p:childTnLst>
                              <p:par>
                                <p:cTn id="3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500"/>
                            </p:stCondLst>
                            <p:childTnLst>
                              <p:par>
                                <p:cTn id="4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1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10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000"/>
                            </p:stCondLst>
                            <p:childTnLst>
                              <p:par>
                                <p:cTn id="4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1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8" dur="10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3" dur="10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000"/>
                            </p:stCondLst>
                            <p:childTnLst>
                              <p:par>
                                <p:cTn id="5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7" dur="1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2000"/>
                            </p:stCondLst>
                            <p:childTnLst>
                              <p:par>
                                <p:cTn id="5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10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3000"/>
                            </p:stCondLst>
                            <p:childTnLst>
                              <p:par>
                                <p:cTn id="5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125" grpId="0" animBg="1"/>
      <p:bldP spid="125" grpId="1" animBg="1"/>
      <p:bldP spid="124" grpId="0" animBg="1"/>
      <p:bldP spid="124" grpId="1" animBg="1"/>
      <p:bldP spid="123" grpId="0" animBg="1"/>
      <p:bldP spid="123" grpId="1" animBg="1"/>
      <p:bldP spid="122" grpId="0" animBg="1"/>
      <p:bldP spid="122" grpId="1" animBg="1"/>
      <p:bldP spid="109" grpId="0" animBg="1"/>
      <p:bldP spid="109" grpId="1" animBg="1"/>
      <p:bldP spid="41" grpId="0" animBg="1"/>
      <p:bldP spid="113" grpId="0" animBg="1"/>
      <p:bldP spid="113" grpId="1" animBg="1"/>
      <p:bldP spid="78" grpId="0" animBg="1"/>
      <p:bldP spid="78" grpId="1" animBg="1"/>
      <p:bldP spid="78" grpId="2" animBg="1"/>
      <p:bldP spid="99" grpId="0" animBg="1"/>
      <p:bldP spid="99" grpId="1" animBg="1"/>
      <p:bldP spid="101" grpId="0" animBg="1"/>
      <p:bldP spid="101" grpId="1" animBg="1"/>
      <p:bldP spid="107" grpId="0" animBg="1"/>
      <p:bldP spid="107" grpId="1" animBg="1"/>
      <p:bldP spid="132" grpId="0" animBg="1"/>
      <p:bldP spid="132" grpId="1" animBg="1"/>
      <p:bldP spid="103" grpId="0" animBg="1"/>
      <p:bldP spid="103" grpId="1" animBg="1"/>
      <p:bldP spid="104" grpId="0" build="allAtOnce"/>
      <p:bldP spid="105" grpId="0" build="allAtOnce"/>
      <p:bldP spid="106" grpId="0" build="allAtOnce"/>
      <p:bldP spid="100" grpId="0" build="allAtOnce"/>
      <p:bldP spid="108" grpId="0" build="allAtOnce"/>
      <p:bldP spid="114" grpId="0" animBg="1"/>
      <p:bldP spid="114" grpId="1" animBg="1"/>
      <p:bldP spid="115" grpId="0"/>
      <p:bldP spid="115" grpId="1"/>
      <p:bldP spid="116" grpId="0"/>
      <p:bldP spid="116" grpId="1"/>
      <p:bldP spid="110" grpId="0" animBg="1"/>
      <p:bldP spid="110" grpId="1" animBg="1"/>
      <p:bldP spid="111" grpId="0"/>
      <p:bldP spid="111" grpId="1"/>
      <p:bldP spid="112" grpId="0"/>
      <p:bldP spid="112" grpId="1"/>
      <p:bldP spid="112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793478"/>
            <a:ext cx="8229600" cy="857250"/>
          </a:xfrm>
        </p:spPr>
        <p:txBody>
          <a:bodyPr/>
          <a:lstStyle/>
          <a:p>
            <a:r>
              <a:rPr lang="en-US" smtClean="0"/>
              <a:t>Module </a:t>
            </a:r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34734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green-grassland-under-sky-photo-010.jpg"/>
          <p:cNvPicPr>
            <a:picLocks noChangeAspect="1"/>
          </p:cNvPicPr>
          <p:nvPr/>
        </p:nvPicPr>
        <p:blipFill>
          <a:blip r:embed="rId2">
            <a:lum bright="7000" contrast="-25000"/>
          </a:blip>
          <a:srcRect r="15789" b="16000"/>
          <a:stretch>
            <a:fillRect/>
          </a:stretch>
        </p:blipFill>
        <p:spPr>
          <a:xfrm>
            <a:off x="0" y="1087719"/>
            <a:ext cx="9144000" cy="47242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3" name="Picture 2" descr="C:\Users\ADMIN\Desktop\Images\mxWFpw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735" y="4263159"/>
            <a:ext cx="9574755" cy="105179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393766" y="823281"/>
            <a:ext cx="3120467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93001" y="570036"/>
            <a:ext cx="7103989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391634" y="319636"/>
            <a:ext cx="6422762" cy="219456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5" y="1444225"/>
            <a:ext cx="1418128" cy="34240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rot="5400000" flipH="1" flipV="1">
            <a:off x="567956" y="3119365"/>
            <a:ext cx="2971800" cy="1588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993529" y="161997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100153" y="1665159"/>
            <a:ext cx="3909062" cy="2399822"/>
          </a:xfrm>
          <a:prstGeom prst="line">
            <a:avLst/>
          </a:prstGeom>
          <a:ln w="38100">
            <a:solidFill>
              <a:srgbClr val="7030A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04673" y="1265049"/>
            <a:ext cx="381000" cy="400110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sz="20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53754" y="2908681"/>
            <a:ext cx="701938" cy="744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Symbol" pitchFamily="18" charset="2"/>
              </a:rPr>
              <a:t>?</a:t>
            </a:r>
            <a:endParaRPr lang="en-US" sz="4800" b="1" dirty="0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7" name="Arc 6"/>
          <p:cNvSpPr/>
          <p:nvPr/>
        </p:nvSpPr>
        <p:spPr>
          <a:xfrm rot="13984772">
            <a:off x="5589556" y="4388070"/>
            <a:ext cx="310621" cy="365760"/>
          </a:xfrm>
          <a:prstGeom prst="arc">
            <a:avLst>
              <a:gd name="adj1" fmla="val 17619976"/>
              <a:gd name="adj2" fmla="val 165917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6820" y="4263159"/>
            <a:ext cx="9829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30º</a:t>
            </a:r>
            <a:endParaRPr lang="en-US" sz="20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4" name="Picture 2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5818506" y="3950437"/>
            <a:ext cx="417725" cy="708009"/>
          </a:xfrm>
          <a:prstGeom prst="rect">
            <a:avLst/>
          </a:prstGeom>
          <a:noFill/>
        </p:spPr>
      </p:pic>
      <p:sp>
        <p:nvSpPr>
          <p:cNvPr id="46" name="Rounded Rectangle 45"/>
          <p:cNvSpPr/>
          <p:nvPr/>
        </p:nvSpPr>
        <p:spPr>
          <a:xfrm>
            <a:off x="4038600" y="1885950"/>
            <a:ext cx="2412981" cy="578564"/>
          </a:xfrm>
          <a:prstGeom prst="roundRect">
            <a:avLst/>
          </a:prstGeom>
          <a:solidFill>
            <a:srgbClr val="8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Height of the observer is neglected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86862" y="4663209"/>
            <a:ext cx="457200" cy="400110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sz="20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flipH="1">
            <a:off x="2441807" y="1352490"/>
            <a:ext cx="822662" cy="400110"/>
          </a:xfrm>
          <a:prstGeom prst="wedgeRectCallout">
            <a:avLst>
              <a:gd name="adj1" fmla="val 97013"/>
              <a:gd name="adj2" fmla="val 22005"/>
            </a:avLst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prstClr val="white"/>
                </a:solidFill>
                <a:latin typeface="Bookman Old Style" pitchFamily="18" charset="0"/>
              </a:rPr>
              <a:t>Top of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prstClr val="white"/>
                </a:solidFill>
                <a:latin typeface="Bookman Old Style" pitchFamily="18" charset="0"/>
              </a:rPr>
              <a:t>the tower</a:t>
            </a:r>
            <a:endParaRPr lang="en-IN" sz="10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528841" y="319636"/>
            <a:ext cx="1569781" cy="2194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86108" y="319636"/>
            <a:ext cx="1961584" cy="2194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667000" y="570036"/>
            <a:ext cx="4051117" cy="2194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54708" y="570036"/>
            <a:ext cx="677385" cy="21945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256722"/>
            <a:ext cx="7696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Q.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angle of elevation of the top of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a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tower from a point on </a:t>
            </a:r>
            <a:endParaRPr lang="en-US" sz="16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the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ground,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which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is 30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m away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from the foot of the tower, is 30°. </a:t>
            </a:r>
            <a:endParaRPr lang="en-US" sz="16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Find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height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of the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tower.</a:t>
            </a:r>
          </a:p>
        </p:txBody>
      </p:sp>
      <p:grpSp>
        <p:nvGrpSpPr>
          <p:cNvPr id="15" name="Group 21"/>
          <p:cNvGrpSpPr/>
          <p:nvPr/>
        </p:nvGrpSpPr>
        <p:grpSpPr>
          <a:xfrm>
            <a:off x="2061169" y="4320311"/>
            <a:ext cx="299879" cy="290037"/>
            <a:chOff x="6858000" y="1942470"/>
            <a:chExt cx="457200" cy="49672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858000" y="1981198"/>
              <a:ext cx="457200" cy="1588"/>
            </a:xfrm>
            <a:prstGeom prst="line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7053958" y="2187683"/>
              <a:ext cx="496724" cy="6298"/>
            </a:xfrm>
            <a:prstGeom prst="line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898881" y="4543832"/>
            <a:ext cx="457200" cy="400110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sz="20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053062" y="4606061"/>
            <a:ext cx="3886200" cy="1191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 flipH="1">
            <a:off x="6135552" y="3544729"/>
            <a:ext cx="774571" cy="246221"/>
          </a:xfrm>
          <a:prstGeom prst="wedgeRectCallout">
            <a:avLst>
              <a:gd name="adj1" fmla="val 46792"/>
              <a:gd name="adj2" fmla="val 130024"/>
            </a:avLst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 smtClean="0">
                <a:solidFill>
                  <a:prstClr val="white"/>
                </a:solidFill>
                <a:latin typeface="Bookman Old Style" pitchFamily="18" charset="0"/>
              </a:rPr>
              <a:t>Observer</a:t>
            </a:r>
            <a:endParaRPr lang="en-IN" sz="10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5465" y="4622362"/>
            <a:ext cx="112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30 </a:t>
            </a:r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71578" y="1698022"/>
            <a:ext cx="3869278" cy="2900912"/>
          </a:xfrm>
          <a:prstGeom prst="line">
            <a:avLst/>
          </a:prstGeom>
          <a:ln w="38100">
            <a:solidFill>
              <a:srgbClr val="7030A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923336" y="4560093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1847307">
            <a:off x="3732195" y="2735157"/>
            <a:ext cx="1086871" cy="282539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FFFF00"/>
                </a:solidFill>
                <a:latin typeface="Bookman Old Style" pitchFamily="18" charset="0"/>
              </a:rPr>
              <a:t>line of sight</a:t>
            </a:r>
            <a:endParaRPr lang="en-US" sz="105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2220000">
            <a:off x="3214265" y="2708425"/>
            <a:ext cx="1086871" cy="282539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FFFF00"/>
                </a:solidFill>
                <a:latin typeface="Bookman Old Style" pitchFamily="18" charset="0"/>
              </a:rPr>
              <a:t>line of sight</a:t>
            </a:r>
            <a:endParaRPr lang="en-US" sz="105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9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8" grpId="0" animBg="1"/>
      <p:bldP spid="48" grpId="1" animBg="1"/>
      <p:bldP spid="47" grpId="0" animBg="1"/>
      <p:bldP spid="47" grpId="1" animBg="1"/>
      <p:bldP spid="10" grpId="0" animBg="1"/>
      <p:bldP spid="18" grpId="0" animBg="1"/>
      <p:bldP spid="23" grpId="0"/>
      <p:bldP spid="7" grpId="0" animBg="1"/>
      <p:bldP spid="13" grpId="0"/>
      <p:bldP spid="46" grpId="0" animBg="1"/>
      <p:bldP spid="20" grpId="0" animBg="1"/>
      <p:bldP spid="50" grpId="0" animBg="1"/>
      <p:bldP spid="52" grpId="0" animBg="1"/>
      <p:bldP spid="52" grpId="1" animBg="1"/>
      <p:bldP spid="53" grpId="0" animBg="1"/>
      <p:bldP spid="53" grpId="1" animBg="1"/>
      <p:bldP spid="53" grpId="2" animBg="1"/>
      <p:bldP spid="53" grpId="3" animBg="1"/>
      <p:bldP spid="54" grpId="0" animBg="1"/>
      <p:bldP spid="54" grpId="1" animBg="1"/>
      <p:bldP spid="55" grpId="0" animBg="1"/>
      <p:bldP spid="55" grpId="1" animBg="1"/>
      <p:bldP spid="2" grpId="0" build="p"/>
      <p:bldP spid="19" grpId="0" animBg="1"/>
      <p:bldP spid="96" grpId="0" animBg="1"/>
      <p:bldP spid="14" grpId="0"/>
      <p:bldP spid="22" grpId="0" animBg="1"/>
      <p:bldP spid="31" grpId="0" animBg="1"/>
      <p:bldP spid="31" grpId="1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ounded Rectangle 126"/>
          <p:cNvSpPr/>
          <p:nvPr/>
        </p:nvSpPr>
        <p:spPr>
          <a:xfrm>
            <a:off x="4835466" y="3274653"/>
            <a:ext cx="348903" cy="312702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3856773" y="4284539"/>
            <a:ext cx="331336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13658" y="500062"/>
            <a:ext cx="640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Q.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angle of elevation of the top of a tower from a </a:t>
            </a:r>
            <a:endParaRPr lang="en-US" sz="16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point on the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ground,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which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is 30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m away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from the </a:t>
            </a:r>
            <a:endParaRPr lang="en-US" sz="1600" b="1" dirty="0" smtClean="0">
              <a:solidFill>
                <a:srgbClr val="0000FF"/>
              </a:solidFill>
              <a:latin typeface="Bookman Old Style" panose="02050604050505020204" pitchFamily="18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    foot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of the tower, is 30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°. Find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the height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</a:rPr>
              <a:t>of the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tower.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1724486" y="1557792"/>
            <a:ext cx="1334505" cy="300450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988443" y="2662668"/>
            <a:ext cx="397595" cy="25261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3273554" y="1790283"/>
            <a:ext cx="1475813" cy="33855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984545" y="2411306"/>
            <a:ext cx="397595" cy="252614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03632" y="2512560"/>
            <a:ext cx="826388" cy="303847"/>
          </a:xfrm>
          <a:prstGeom prst="roundRect">
            <a:avLst/>
          </a:prstGeom>
          <a:solidFill>
            <a:srgbClr val="66FFFF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1000" y="128156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63238" y="1286101"/>
            <a:ext cx="5951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Distance of the foot of the tower from a point on the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ground (BC) = 30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70858" y="1777583"/>
            <a:ext cx="3900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Let the height of pole (AB) be ‘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’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58501" y="2078490"/>
            <a:ext cx="1917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In right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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ABC,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5669" y="2490466"/>
            <a:ext cx="9710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tan 30º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58773" y="2490466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53877" y="2362294"/>
            <a:ext cx="517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AB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1994136" y="2663920"/>
            <a:ext cx="4007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951947" y="2623814"/>
            <a:ext cx="517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BC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64535" y="3056411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332360" y="2937771"/>
            <a:ext cx="28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1314049" y="3225688"/>
            <a:ext cx="3347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1258020" y="3183033"/>
                <a:ext cx="365312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020" y="3183033"/>
                <a:ext cx="365312" cy="367601"/>
              </a:xfrm>
              <a:prstGeom prst="rect">
                <a:avLst/>
              </a:prstGeom>
              <a:blipFill rotWithShape="1">
                <a:blip r:embed="rId2"/>
                <a:stretch>
                  <a:fillRect r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/>
          <p:cNvSpPr txBox="1"/>
          <p:nvPr/>
        </p:nvSpPr>
        <p:spPr>
          <a:xfrm>
            <a:off x="1661436" y="3056411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028485" y="2921096"/>
            <a:ext cx="366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cxnSp>
        <p:nvCxnSpPr>
          <p:cNvPr id="92" name="Straight Connector 91"/>
          <p:cNvCxnSpPr/>
          <p:nvPr/>
        </p:nvCxnSpPr>
        <p:spPr>
          <a:xfrm>
            <a:off x="1995722" y="3222722"/>
            <a:ext cx="4007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970999" y="3182616"/>
            <a:ext cx="517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66058" y="3505236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879817" y="3505236"/>
                <a:ext cx="897758" cy="36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1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𝟑</m:t>
                        </m:r>
                      </m:e>
                    </m:rad>
                  </m:oMath>
                </a14:m>
                <a:r>
                  <a:rPr lang="en-US" sz="1600" b="1" i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 × h</a:t>
                </a: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17" y="3505236"/>
                <a:ext cx="897758" cy="361766"/>
              </a:xfrm>
              <a:prstGeom prst="rect">
                <a:avLst/>
              </a:prstGeom>
              <a:blipFill rotWithShape="1">
                <a:blip r:embed="rId3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/>
          <p:cNvSpPr txBox="1"/>
          <p:nvPr/>
        </p:nvSpPr>
        <p:spPr>
          <a:xfrm>
            <a:off x="1658773" y="3505236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013858" y="3505236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66058" y="3955510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3883" y="3959261"/>
            <a:ext cx="28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662959" y="3955510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966236" y="3820195"/>
            <a:ext cx="4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1997245" y="4121821"/>
            <a:ext cx="40070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1937658" y="4084891"/>
                <a:ext cx="410887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58" y="4084891"/>
                <a:ext cx="410887" cy="367601"/>
              </a:xfrm>
              <a:prstGeom prst="rect">
                <a:avLst/>
              </a:prstGeom>
              <a:blipFill rotWithShape="1">
                <a:blip r:embed="rId4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ounded Rectangular Callout 117"/>
          <p:cNvSpPr/>
          <p:nvPr/>
        </p:nvSpPr>
        <p:spPr>
          <a:xfrm>
            <a:off x="1211127" y="1504950"/>
            <a:ext cx="1740041" cy="700750"/>
          </a:xfrm>
          <a:prstGeom prst="wedgeRoundRectCallout">
            <a:avLst>
              <a:gd name="adj1" fmla="val -44809"/>
              <a:gd name="adj2" fmla="val 94720"/>
              <a:gd name="adj3" fmla="val 16667"/>
            </a:avLst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351415" y="1666998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tan 30</a:t>
            </a:r>
            <a:r>
              <a:rPr lang="en-IN" sz="1600" b="1" baseline="50000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o</a:t>
            </a:r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=</a:t>
            </a:r>
            <a:endParaRPr lang="en-IN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454141" y="164577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?</a:t>
            </a:r>
            <a:endParaRPr lang="en-IN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2309747" y="1564217"/>
            <a:ext cx="532646" cy="589234"/>
            <a:chOff x="8347034" y="-1387456"/>
            <a:chExt cx="532646" cy="589234"/>
          </a:xfrm>
        </p:grpSpPr>
        <p:sp>
          <p:nvSpPr>
            <p:cNvPr id="122" name="Rectangle 121"/>
            <p:cNvSpPr/>
            <p:nvPr/>
          </p:nvSpPr>
          <p:spPr>
            <a:xfrm>
              <a:off x="8485440" y="-1387456"/>
              <a:ext cx="3097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Comic Sans MS" panose="030F0702030302020204" pitchFamily="66" charset="0"/>
                  <a:sym typeface="Symbol"/>
                </a:rPr>
                <a:t>1</a:t>
              </a:r>
              <a:endParaRPr lang="en-US" sz="1600" b="1" dirty="0">
                <a:solidFill>
                  <a:prstClr val="white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8505457" y="-1122864"/>
              <a:ext cx="27432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/>
                <p:cNvSpPr/>
                <p:nvPr/>
              </p:nvSpPr>
              <p:spPr>
                <a:xfrm>
                  <a:off x="8347034" y="-1165823"/>
                  <a:ext cx="532646" cy="3676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dirty="0" smtClean="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1" i="1" dirty="0" smtClean="0">
                                <a:solidFill>
                                  <a:prstClr val="white"/>
                                </a:solidFill>
                                <a:latin typeface="Cambria Math"/>
                                <a:sym typeface="Symbol"/>
                              </a:rPr>
                              <m:t>𝟑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prstClr val="white"/>
                    </a:solidFill>
                    <a:latin typeface="Comic Sans MS" panose="030F0702030302020204" pitchFamily="66" charset="0"/>
                  </a:endParaRPr>
                </a:p>
              </p:txBody>
            </p:sp>
          </mc:Choice>
          <mc:Fallback xmlns="">
            <p:sp>
              <p:nvSpPr>
                <p:cNvPr id="124" name="Rectangle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7034" y="-1165823"/>
                  <a:ext cx="532646" cy="367601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8" name="TextBox 127"/>
          <p:cNvSpPr txBox="1"/>
          <p:nvPr/>
        </p:nvSpPr>
        <p:spPr>
          <a:xfrm>
            <a:off x="572408" y="4526624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340233" y="4530375"/>
            <a:ext cx="28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669309" y="4526624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44008" y="4391309"/>
            <a:ext cx="679450" cy="632297"/>
            <a:chOff x="1606550" y="4271772"/>
            <a:chExt cx="679450" cy="632297"/>
          </a:xfrm>
        </p:grpSpPr>
        <p:sp>
          <p:nvSpPr>
            <p:cNvPr id="131" name="TextBox 130"/>
            <p:cNvSpPr txBox="1"/>
            <p:nvPr/>
          </p:nvSpPr>
          <p:spPr>
            <a:xfrm>
              <a:off x="1635128" y="4271772"/>
              <a:ext cx="6508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30</a:t>
              </a:r>
            </a:p>
          </p:txBody>
        </p:sp>
        <p:cxnSp>
          <p:nvCxnSpPr>
            <p:cNvPr id="132" name="Straight Connector 131"/>
            <p:cNvCxnSpPr/>
            <p:nvPr/>
          </p:nvCxnSpPr>
          <p:spPr>
            <a:xfrm>
              <a:off x="1640327" y="4573398"/>
              <a:ext cx="40437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1606550" y="4536468"/>
                  <a:ext cx="410887" cy="367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1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𝟑</m:t>
                            </m:r>
                          </m:e>
                        </m:rad>
                      </m:oMath>
                    </m:oMathPara>
                  </a14:m>
                  <a:endPara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6550" y="4536468"/>
                  <a:ext cx="410887" cy="36760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2659173" y="4371974"/>
                <a:ext cx="410887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73" y="4371974"/>
                <a:ext cx="410887" cy="367601"/>
              </a:xfrm>
              <a:prstGeom prst="rect">
                <a:avLst/>
              </a:prstGeom>
              <a:blipFill rotWithShape="1">
                <a:blip r:embed="rId7"/>
                <a:stretch>
                  <a:fillRect r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2656791" y="4660486"/>
                <a:ext cx="410887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791" y="4660486"/>
                <a:ext cx="410887" cy="367601"/>
              </a:xfrm>
              <a:prstGeom prst="rect">
                <a:avLst/>
              </a:prstGeom>
              <a:blipFill rotWithShape="1">
                <a:blip r:embed="rId8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/>
          <p:cNvSpPr txBox="1"/>
          <p:nvPr/>
        </p:nvSpPr>
        <p:spPr>
          <a:xfrm>
            <a:off x="3386068" y="2728879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856881" y="2732630"/>
            <a:ext cx="28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185957" y="2728879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489234" y="2593564"/>
            <a:ext cx="52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</a:p>
        </p:txBody>
      </p:sp>
      <p:cxnSp>
        <p:nvCxnSpPr>
          <p:cNvPr id="141" name="Straight Connector 140"/>
          <p:cNvCxnSpPr/>
          <p:nvPr/>
        </p:nvCxnSpPr>
        <p:spPr>
          <a:xfrm>
            <a:off x="4520243" y="2895190"/>
            <a:ext cx="6400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4771281" y="2574229"/>
                <a:ext cx="410887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281" y="2574229"/>
                <a:ext cx="410887" cy="367601"/>
              </a:xfrm>
              <a:prstGeom prst="rect">
                <a:avLst/>
              </a:prstGeom>
              <a:blipFill rotWithShape="1">
                <a:blip r:embed="rId9"/>
                <a:stretch>
                  <a:fillRect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/>
          <p:cNvSpPr txBox="1"/>
          <p:nvPr/>
        </p:nvSpPr>
        <p:spPr>
          <a:xfrm>
            <a:off x="4663331" y="2882076"/>
            <a:ext cx="325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385458" y="3272375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856271" y="3272375"/>
            <a:ext cx="28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185347" y="3272375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4488624" y="3272375"/>
            <a:ext cx="52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4774728" y="3238804"/>
                <a:ext cx="410887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728" y="3238804"/>
                <a:ext cx="410887" cy="367601"/>
              </a:xfrm>
              <a:prstGeom prst="rect">
                <a:avLst/>
              </a:prstGeom>
              <a:blipFill rotWithShape="1">
                <a:blip r:embed="rId10"/>
                <a:stretch>
                  <a:fillRect r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52"/>
          <p:cNvSpPr txBox="1"/>
          <p:nvPr/>
        </p:nvSpPr>
        <p:spPr>
          <a:xfrm>
            <a:off x="3398158" y="4266308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842658" y="4281548"/>
            <a:ext cx="3353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Height of the tower is 17.3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60" name="Straight Connector 159"/>
          <p:cNvCxnSpPr/>
          <p:nvPr/>
        </p:nvCxnSpPr>
        <p:spPr>
          <a:xfrm>
            <a:off x="3222935" y="2411306"/>
            <a:ext cx="0" cy="246888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1760596" y="590550"/>
            <a:ext cx="3304628" cy="1172304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17179" y="769201"/>
            <a:ext cx="3149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Ratio of opposite side and adjacent side reminds us of _________</a:t>
            </a:r>
            <a:endParaRPr lang="en-IN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984351" y="1202294"/>
            <a:ext cx="85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‘tan’</a:t>
            </a:r>
            <a:endParaRPr lang="en-IN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2287140" y="776200"/>
            <a:ext cx="1990690" cy="720382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Observe </a:t>
            </a:r>
            <a:r>
              <a:rPr lang="en-US" b="1" dirty="0">
                <a:solidFill>
                  <a:prstClr val="white"/>
                </a:solidFill>
                <a:latin typeface="Bookman Old Style" panose="02050604050505020204" pitchFamily="18" charset="0"/>
                <a:sym typeface="Symbol"/>
              </a:rPr>
              <a:t></a:t>
            </a:r>
            <a:r>
              <a:rPr lang="en-US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C</a:t>
            </a:r>
            <a:r>
              <a:rPr lang="en-IN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 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2282600" y="631704"/>
            <a:ext cx="2404678" cy="1012394"/>
          </a:xfrm>
          <a:prstGeom prst="roundRect">
            <a:avLst/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395792" y="695495"/>
            <a:ext cx="1067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For ‘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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C’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393658" y="972862"/>
            <a:ext cx="1923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Opposite side 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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386038" y="1248501"/>
            <a:ext cx="1931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</a:rPr>
              <a:t>Adjacent side </a:t>
            </a: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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170771" y="972862"/>
            <a:ext cx="549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AB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163151" y="1248501"/>
            <a:ext cx="557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sym typeface="Symbol"/>
              </a:rPr>
              <a:t>BC</a:t>
            </a:r>
            <a:endParaRPr lang="en-US" sz="1600" b="1" dirty="0" smtClean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715948" y="3006368"/>
            <a:ext cx="202612" cy="906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4555040" y="2697823"/>
            <a:ext cx="287021" cy="1246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404225" y="2434090"/>
            <a:ext cx="436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10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2702697" y="4692935"/>
            <a:ext cx="3414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378752" y="452239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5213056" y="2812951"/>
            <a:ext cx="1253010" cy="499618"/>
            <a:chOff x="5013379" y="5498759"/>
            <a:chExt cx="1253010" cy="499618"/>
          </a:xfrm>
        </p:grpSpPr>
        <p:sp>
          <p:nvSpPr>
            <p:cNvPr id="142" name="Rounded Rectangular Callout 141"/>
            <p:cNvSpPr/>
            <p:nvPr/>
          </p:nvSpPr>
          <p:spPr>
            <a:xfrm>
              <a:off x="5013379" y="5498759"/>
              <a:ext cx="1253010" cy="499618"/>
            </a:xfrm>
            <a:prstGeom prst="wedgeRoundRectCallout">
              <a:avLst>
                <a:gd name="adj1" fmla="val -53190"/>
                <a:gd name="adj2" fmla="val 80635"/>
                <a:gd name="adj3" fmla="val 16667"/>
              </a:avLst>
            </a:prstGeom>
            <a:solidFill>
              <a:srgbClr val="80000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5045147" y="5573392"/>
                  <a:ext cx="11701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500" b="1" i="1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500" b="1" i="1">
                              <a:solidFill>
                                <a:prstClr val="white"/>
                              </a:solidFill>
                              <a:latin typeface="Cambria Math"/>
                            </a:rPr>
                            <m:t>𝟑</m:t>
                          </m:r>
                        </m:e>
                      </m:rad>
                    </m:oMath>
                  </a14:m>
                  <a:r>
                    <a:rPr lang="en-US" dirty="0" smtClean="0">
                      <a:solidFill>
                        <a:prstClr val="white"/>
                      </a:solidFill>
                    </a:rPr>
                    <a:t>  =  </a:t>
                  </a:r>
                  <a:r>
                    <a:rPr lang="en-US" sz="1400" b="1" dirty="0" smtClean="0">
                      <a:solidFill>
                        <a:prstClr val="white"/>
                      </a:solidFill>
                      <a:latin typeface="Bookman Old Style" pitchFamily="18" charset="0"/>
                    </a:rPr>
                    <a:t>1.73</a:t>
                  </a:r>
                  <a:endParaRPr lang="en-US" b="1" dirty="0">
                    <a:solidFill>
                      <a:prstClr val="white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5147" y="5573392"/>
                  <a:ext cx="1170192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t="-8333" r="-52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1" name="TextBox 150"/>
          <p:cNvSpPr txBox="1"/>
          <p:nvPr/>
        </p:nvSpPr>
        <p:spPr>
          <a:xfrm>
            <a:off x="3385458" y="3642396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3856271" y="3642396"/>
            <a:ext cx="28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185347" y="3642396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488624" y="3642396"/>
            <a:ext cx="52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835151" y="3642396"/>
            <a:ext cx="931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1.73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3385458" y="3930686"/>
            <a:ext cx="382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856271" y="3930686"/>
            <a:ext cx="2885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185347" y="3930686"/>
            <a:ext cx="285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488624" y="3930686"/>
            <a:ext cx="696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17.3</a:t>
            </a:r>
          </a:p>
        </p:txBody>
      </p:sp>
      <p:sp>
        <p:nvSpPr>
          <p:cNvPr id="155" name="Rounded Rectangle 154"/>
          <p:cNvSpPr/>
          <p:nvPr/>
        </p:nvSpPr>
        <p:spPr>
          <a:xfrm>
            <a:off x="2506158" y="740037"/>
            <a:ext cx="1898067" cy="749393"/>
          </a:xfrm>
          <a:prstGeom prst="roundRect">
            <a:avLst/>
          </a:prstGeom>
          <a:solidFill>
            <a:srgbClr val="80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Now, let us </a:t>
            </a:r>
            <a:r>
              <a:rPr lang="en-US" sz="1400" b="1" dirty="0" err="1" smtClean="0">
                <a:solidFill>
                  <a:prstClr val="white"/>
                </a:solidFill>
                <a:latin typeface="Bookman Old Style" panose="02050604050505020204" pitchFamily="18" charset="0"/>
              </a:rPr>
              <a:t>rationalise</a:t>
            </a:r>
            <a:r>
              <a:rPr lang="en-US" sz="14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 the denominator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Arc 1026"/>
          <p:cNvSpPr/>
          <p:nvPr/>
        </p:nvSpPr>
        <p:spPr>
          <a:xfrm>
            <a:off x="8356877" y="1613980"/>
            <a:ext cx="795280" cy="795280"/>
          </a:xfrm>
          <a:prstGeom prst="arc">
            <a:avLst>
              <a:gd name="adj1" fmla="val 10841299"/>
              <a:gd name="adj2" fmla="val 12988395"/>
            </a:avLst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779900" y="435922"/>
            <a:ext cx="2239525" cy="1880543"/>
            <a:chOff x="5772772" y="1633331"/>
            <a:chExt cx="2797386" cy="2882759"/>
          </a:xfrm>
        </p:grpSpPr>
        <p:sp>
          <p:nvSpPr>
            <p:cNvPr id="10" name="Right Triangle 9"/>
            <p:cNvSpPr/>
            <p:nvPr/>
          </p:nvSpPr>
          <p:spPr>
            <a:xfrm>
              <a:off x="6095999" y="2108131"/>
              <a:ext cx="2125415" cy="1930469"/>
            </a:xfrm>
            <a:prstGeom prst="rtTriangle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 smtClean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94287" y="1633331"/>
              <a:ext cx="379621" cy="495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00" b="1" kern="0" dirty="0" smtClean="0">
                  <a:solidFill>
                    <a:prstClr val="black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72772" y="3925512"/>
              <a:ext cx="417856" cy="495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00" b="1" kern="0" dirty="0" smtClean="0">
                  <a:solidFill>
                    <a:prstClr val="black"/>
                  </a:solidFill>
                  <a:latin typeface="Bookman Old Style" pitchFamily="18" charset="0"/>
                </a:rPr>
                <a:t>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85573" y="3930722"/>
              <a:ext cx="484585" cy="495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500" b="1" kern="0" dirty="0" smtClean="0">
                  <a:solidFill>
                    <a:prstClr val="black"/>
                  </a:solidFill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94508" y="4056083"/>
              <a:ext cx="923838" cy="460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350" b="1" kern="0" dirty="0" smtClean="0">
                  <a:solidFill>
                    <a:prstClr val="black"/>
                  </a:solidFill>
                  <a:latin typeface="Bookman Old Style" pitchFamily="18" charset="0"/>
                </a:rPr>
                <a:t>30 </a:t>
              </a:r>
              <a:r>
                <a:rPr lang="en-US" sz="1350" b="1" i="1" kern="0" dirty="0" smtClean="0">
                  <a:solidFill>
                    <a:prstClr val="black"/>
                  </a:solidFill>
                  <a:latin typeface="Bookman Old Style" pitchFamily="18" charset="0"/>
                </a:rPr>
                <a:t>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37620" y="3559146"/>
              <a:ext cx="603177" cy="460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en-US" sz="1350" b="1" kern="0" dirty="0" smtClean="0">
                  <a:solidFill>
                    <a:prstClr val="black"/>
                  </a:solidFill>
                  <a:latin typeface="Bookman Old Style" pitchFamily="18" charset="0"/>
                </a:rPr>
                <a:t>30</a:t>
              </a:r>
              <a:r>
                <a:rPr lang="en-US" sz="1350" b="1" kern="0" baseline="30000" dirty="0" smtClean="0">
                  <a:solidFill>
                    <a:prstClr val="black"/>
                  </a:solidFill>
                  <a:latin typeface="Bookman Old Style" pitchFamily="18" charset="0"/>
                </a:rPr>
                <a:t>o</a:t>
              </a:r>
              <a:endParaRPr lang="en-US" sz="1350" b="1" kern="0" dirty="0" smtClean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6" name="Arc 1026"/>
          <p:cNvSpPr/>
          <p:nvPr/>
        </p:nvSpPr>
        <p:spPr>
          <a:xfrm>
            <a:off x="8357119" y="1618743"/>
            <a:ext cx="795280" cy="795280"/>
          </a:xfrm>
          <a:prstGeom prst="arc">
            <a:avLst>
              <a:gd name="adj1" fmla="val 10841299"/>
              <a:gd name="adj2" fmla="val 12941422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7031657" y="2007428"/>
            <a:ext cx="1723102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038668" y="745652"/>
            <a:ext cx="0" cy="1270731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664845" y="1068229"/>
            <a:ext cx="30501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600" b="1" i="1" kern="0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h</a:t>
            </a:r>
          </a:p>
        </p:txBody>
      </p:sp>
      <p:sp>
        <p:nvSpPr>
          <p:cNvPr id="2" name="Freeform 1"/>
          <p:cNvSpPr/>
          <p:nvPr/>
        </p:nvSpPr>
        <p:spPr>
          <a:xfrm>
            <a:off x="7038224" y="1830646"/>
            <a:ext cx="152400" cy="173831"/>
          </a:xfrm>
          <a:custGeom>
            <a:avLst/>
            <a:gdLst>
              <a:gd name="connsiteX0" fmla="*/ 0 w 209550"/>
              <a:gd name="connsiteY0" fmla="*/ 0 h 173831"/>
              <a:gd name="connsiteX1" fmla="*/ 209550 w 209550"/>
              <a:gd name="connsiteY1" fmla="*/ 0 h 173831"/>
              <a:gd name="connsiteX2" fmla="*/ 209550 w 209550"/>
              <a:gd name="connsiteY2" fmla="*/ 173831 h 17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0" h="173831">
                <a:moveTo>
                  <a:pt x="0" y="0"/>
                </a:moveTo>
                <a:lnTo>
                  <a:pt x="209550" y="0"/>
                </a:lnTo>
                <a:lnTo>
                  <a:pt x="209550" y="17383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657224" y="1035963"/>
            <a:ext cx="438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28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 flipH="1">
            <a:off x="5943600" y="1186946"/>
            <a:ext cx="821059" cy="400110"/>
          </a:xfrm>
          <a:prstGeom prst="wedgeRectCallout">
            <a:avLst>
              <a:gd name="adj1" fmla="val -81389"/>
              <a:gd name="adj2" fmla="val 36552"/>
            </a:avLst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1000" b="1">
                <a:solidFill>
                  <a:prstClr val="white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Opposite </a:t>
            </a:r>
          </a:p>
          <a:p>
            <a:r>
              <a:rPr lang="en-US" dirty="0"/>
              <a:t>side</a:t>
            </a:r>
            <a:endParaRPr lang="en-IN" dirty="0"/>
          </a:p>
        </p:txBody>
      </p:sp>
      <p:sp>
        <p:nvSpPr>
          <p:cNvPr id="76" name="TextBox 75"/>
          <p:cNvSpPr txBox="1"/>
          <p:nvPr/>
        </p:nvSpPr>
        <p:spPr>
          <a:xfrm>
            <a:off x="7107390" y="2306479"/>
            <a:ext cx="1082348" cy="246221"/>
          </a:xfrm>
          <a:prstGeom prst="wedgeRectCallout">
            <a:avLst>
              <a:gd name="adj1" fmla="val -20089"/>
              <a:gd name="adj2" fmla="val -155854"/>
            </a:avLst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sz="1000" b="1">
                <a:solidFill>
                  <a:prstClr val="white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dirty="0"/>
              <a:t>Adjacent side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301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6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44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10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1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10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10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1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10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10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10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10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10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10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10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10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10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1000"/>
                            </p:stCondLst>
                            <p:childTnLst>
                              <p:par>
                                <p:cTn id="3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1500"/>
                            </p:stCondLst>
                            <p:childTnLst>
                              <p:par>
                                <p:cTn id="3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10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10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500"/>
                            </p:stCondLst>
                            <p:childTnLst>
                              <p:par>
                                <p:cTn id="4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10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10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10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0" dur="10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5" dur="10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10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10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10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3" dur="10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8" dur="10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3" dur="10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8" dur="10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3" dur="10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000"/>
                            </p:stCondLst>
                            <p:childTnLst>
                              <p:par>
                                <p:cTn id="5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7" grpId="1" animBg="1"/>
      <p:bldP spid="159" grpId="0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118" grpId="0" animBg="1"/>
      <p:bldP spid="118" grpId="1" animBg="1"/>
      <p:bldP spid="119" grpId="0"/>
      <p:bldP spid="119" grpId="1"/>
      <p:bldP spid="120" grpId="0"/>
      <p:bldP spid="120" grpId="1"/>
      <p:bldP spid="115" grpId="0" animBg="1"/>
      <p:bldP spid="115" grpId="1" animBg="1"/>
      <p:bldP spid="116" grpId="0"/>
      <p:bldP spid="116" grpId="1"/>
      <p:bldP spid="117" grpId="0"/>
      <p:bldP spid="117" grpId="1"/>
      <p:bldP spid="117" grpId="2"/>
      <p:bldP spid="125" grpId="0" animBg="1"/>
      <p:bldP spid="125" grpId="1" animBg="1"/>
      <p:bldP spid="111" grpId="0" animBg="1"/>
      <p:bldP spid="111" grpId="1" animBg="1"/>
      <p:bldP spid="112" grpId="0" build="allAtOnce"/>
      <p:bldP spid="113" grpId="0" build="allAtOnce"/>
      <p:bldP spid="114" grpId="0" build="allAtOnce"/>
      <p:bldP spid="104" grpId="0" build="allAtOnce"/>
      <p:bldP spid="105" grpId="0" build="allAtOnce"/>
      <p:bldP spid="4" grpId="0"/>
      <p:bldP spid="155" grpId="0" animBg="1"/>
      <p:bldP spid="155" grpId="1" animBg="1"/>
      <p:bldP spid="72" grpId="0" animBg="1"/>
      <p:bldP spid="72" grpId="1" animBg="1"/>
      <p:bldP spid="152" grpId="0"/>
      <p:bldP spid="109" grpId="0"/>
      <p:bldP spid="75" grpId="0" animBg="1"/>
      <p:bldP spid="75" grpId="1" animBg="1"/>
      <p:bldP spid="76" grpId="0" animBg="1"/>
      <p:bldP spid="7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790700" y="2187029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69029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Everest_North_Face_toward_Base_Camp_Tibet_Luca_Galuzzi_20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34" y="-95250"/>
            <a:ext cx="9144000" cy="517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4310380" y="621030"/>
            <a:ext cx="76200" cy="3200400"/>
          </a:xfrm>
          <a:prstGeom prst="line">
            <a:avLst/>
          </a:prstGeom>
          <a:ln w="38100">
            <a:solidFill>
              <a:srgbClr val="FFFF00"/>
            </a:solidFill>
            <a:headEnd type="arrow" w="med" len="med"/>
            <a:tailEnd type="arrow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31108" y="1482864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00FF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?</a:t>
            </a:r>
            <a:endParaRPr lang="en-IN" sz="4000" b="1" dirty="0">
              <a:solidFill>
                <a:srgbClr val="0000FF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8323" y="168321"/>
            <a:ext cx="2386277" cy="448192"/>
            <a:chOff x="-196933" y="167147"/>
            <a:chExt cx="2577621" cy="45267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" name="Rectangle 6"/>
            <p:cNvSpPr/>
            <p:nvPr/>
          </p:nvSpPr>
          <p:spPr>
            <a:xfrm>
              <a:off x="-186031" y="167147"/>
              <a:ext cx="2490693" cy="452674"/>
            </a:xfrm>
            <a:prstGeom prst="rect">
              <a:avLst/>
            </a:prstGeom>
            <a:solidFill>
              <a:srgbClr val="6EF8EB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chemeClr val="tx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96933" y="200118"/>
              <a:ext cx="2577621" cy="37302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MOUNT EVEREST</a:t>
              </a:r>
              <a:endParaRPr lang="en-IN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94172" y="1906270"/>
            <a:ext cx="2898227" cy="1295400"/>
            <a:chOff x="6061710" y="1962150"/>
            <a:chExt cx="2457480" cy="1295400"/>
          </a:xfrm>
        </p:grpSpPr>
        <p:sp>
          <p:nvSpPr>
            <p:cNvPr id="2" name="Cloud Callout 1"/>
            <p:cNvSpPr/>
            <p:nvPr/>
          </p:nvSpPr>
          <p:spPr>
            <a:xfrm>
              <a:off x="6061710" y="1962150"/>
              <a:ext cx="2430780" cy="1295400"/>
            </a:xfrm>
            <a:prstGeom prst="cloudCallout">
              <a:avLst>
                <a:gd name="adj1" fmla="val 30202"/>
                <a:gd name="adj2" fmla="val 79559"/>
              </a:avLst>
            </a:prstGeom>
            <a:solidFill>
              <a:srgbClr val="80000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2000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93864" y="2383790"/>
              <a:ext cx="22253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What is its height ?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43600" y="1885950"/>
            <a:ext cx="2263688" cy="1295400"/>
            <a:chOff x="6450268" y="1962150"/>
            <a:chExt cx="1919440" cy="1295400"/>
          </a:xfrm>
        </p:grpSpPr>
        <p:sp>
          <p:nvSpPr>
            <p:cNvPr id="14" name="Cloud Callout 13"/>
            <p:cNvSpPr/>
            <p:nvPr/>
          </p:nvSpPr>
          <p:spPr>
            <a:xfrm>
              <a:off x="6450268" y="1962150"/>
              <a:ext cx="1919440" cy="1295400"/>
            </a:xfrm>
            <a:prstGeom prst="cloudCallout">
              <a:avLst>
                <a:gd name="adj1" fmla="val 35363"/>
                <a:gd name="adj2" fmla="val 80735"/>
              </a:avLst>
            </a:prstGeom>
            <a:solidFill>
              <a:srgbClr val="80000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2000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99219" y="2256790"/>
              <a:ext cx="145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How can we measure it ?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638800" y="538639"/>
            <a:ext cx="3316363" cy="1194911"/>
            <a:chOff x="6030286" y="2495095"/>
            <a:chExt cx="2812031" cy="1194911"/>
          </a:xfrm>
        </p:grpSpPr>
        <p:sp>
          <p:nvSpPr>
            <p:cNvPr id="17" name="Rounded Rectangular Callout 16"/>
            <p:cNvSpPr/>
            <p:nvPr/>
          </p:nvSpPr>
          <p:spPr>
            <a:xfrm>
              <a:off x="6030286" y="2495095"/>
              <a:ext cx="2812031" cy="1194911"/>
            </a:xfrm>
            <a:prstGeom prst="wedgeRoundRectCallout">
              <a:avLst>
                <a:gd name="adj1" fmla="val -9164"/>
                <a:gd name="adj2" fmla="val 43676"/>
                <a:gd name="adj3" fmla="val 16667"/>
              </a:avLst>
            </a:prstGeom>
            <a:solidFill>
              <a:srgbClr val="80000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2000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67206" y="2641805"/>
              <a:ext cx="27049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It is impossible to measure it with the help of a measuring tape.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01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_origin_HD-dabas-skati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1"/>
            <a:ext cx="9144000" cy="514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2209800" y="4349750"/>
            <a:ext cx="4267200" cy="0"/>
          </a:xfrm>
          <a:prstGeom prst="straightConnector1">
            <a:avLst/>
          </a:prstGeom>
          <a:ln w="38100">
            <a:solidFill>
              <a:srgbClr val="FFFF00"/>
            </a:solidFill>
            <a:headEnd type="arrow" w="med" len="med"/>
            <a:tailEnd type="arrow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27754" y="4238764"/>
            <a:ext cx="412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Symbol" pitchFamily="18" charset="2"/>
              </a:rPr>
              <a:t>?</a:t>
            </a:r>
            <a:endParaRPr lang="en-IN" sz="4000" b="1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Symbol" pitchFamily="18" charset="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2400" y="1242822"/>
            <a:ext cx="2866738" cy="1295400"/>
            <a:chOff x="6061710" y="1962150"/>
            <a:chExt cx="2430780" cy="1295400"/>
          </a:xfrm>
        </p:grpSpPr>
        <p:sp>
          <p:nvSpPr>
            <p:cNvPr id="6" name="Cloud Callout 5"/>
            <p:cNvSpPr/>
            <p:nvPr/>
          </p:nvSpPr>
          <p:spPr>
            <a:xfrm>
              <a:off x="6061710" y="1962150"/>
              <a:ext cx="2430780" cy="1295400"/>
            </a:xfrm>
            <a:prstGeom prst="cloudCallout">
              <a:avLst>
                <a:gd name="adj1" fmla="val 11371"/>
                <a:gd name="adj2" fmla="val 102521"/>
              </a:avLst>
            </a:prstGeom>
            <a:solidFill>
              <a:srgbClr val="80000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2000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93864" y="2383790"/>
              <a:ext cx="2145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What is its width ?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8" name="Group 7" hidden="1"/>
          <p:cNvGrpSpPr/>
          <p:nvPr/>
        </p:nvGrpSpPr>
        <p:grpSpPr>
          <a:xfrm>
            <a:off x="320040" y="1267206"/>
            <a:ext cx="2263688" cy="1295400"/>
            <a:chOff x="6450268" y="1962150"/>
            <a:chExt cx="1919440" cy="1295400"/>
          </a:xfrm>
        </p:grpSpPr>
        <p:sp>
          <p:nvSpPr>
            <p:cNvPr id="10" name="Cloud Callout 9"/>
            <p:cNvSpPr/>
            <p:nvPr/>
          </p:nvSpPr>
          <p:spPr>
            <a:xfrm>
              <a:off x="6450268" y="1962150"/>
              <a:ext cx="1919440" cy="1295400"/>
            </a:xfrm>
            <a:prstGeom prst="cloudCallout">
              <a:avLst>
                <a:gd name="adj1" fmla="val 21225"/>
                <a:gd name="adj2" fmla="val 100147"/>
              </a:avLst>
            </a:prstGeom>
            <a:solidFill>
              <a:srgbClr val="80000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2000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99219" y="2256790"/>
              <a:ext cx="145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How can we measure it ?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225668" y="571548"/>
            <a:ext cx="3700584" cy="1314402"/>
            <a:chOff x="5889685" y="2435349"/>
            <a:chExt cx="3137822" cy="1314402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5889685" y="2435349"/>
              <a:ext cx="3093234" cy="1314402"/>
            </a:xfrm>
            <a:prstGeom prst="wedgeRoundRectCallout">
              <a:avLst>
                <a:gd name="adj1" fmla="val -9164"/>
                <a:gd name="adj2" fmla="val 43676"/>
                <a:gd name="adj3" fmla="val 16667"/>
              </a:avLst>
            </a:prstGeom>
            <a:solidFill>
              <a:srgbClr val="80000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2000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05763" y="2641805"/>
              <a:ext cx="31217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It is difficult and impractical to measure it with the help of a measuring tape.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2996" y="4552987"/>
            <a:ext cx="1114665" cy="448191"/>
            <a:chOff x="-113979" y="122962"/>
            <a:chExt cx="1204044" cy="45267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9" name="Rectangle 18"/>
            <p:cNvSpPr/>
            <p:nvPr/>
          </p:nvSpPr>
          <p:spPr>
            <a:xfrm>
              <a:off x="-113979" y="122962"/>
              <a:ext cx="1204044" cy="452674"/>
            </a:xfrm>
            <a:prstGeom prst="rect">
              <a:avLst/>
            </a:prstGeom>
            <a:solidFill>
              <a:srgbClr val="6EF8EB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chemeClr val="tx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55913" y="156305"/>
              <a:ext cx="1086492" cy="373026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RIVER</a:t>
              </a:r>
              <a:endParaRPr lang="en-IN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268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\Desktop\14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924"/>
            <a:ext cx="6858000" cy="51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4386580" y="35930"/>
            <a:ext cx="0" cy="4823090"/>
          </a:xfrm>
          <a:prstGeom prst="line">
            <a:avLst/>
          </a:prstGeom>
          <a:ln w="38100">
            <a:solidFill>
              <a:srgbClr val="FFFF00"/>
            </a:solidFill>
            <a:headEnd type="arrow" w="med" len="med"/>
            <a:tailEnd type="arrow" w="med" len="med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31108" y="1882104"/>
            <a:ext cx="522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?</a:t>
            </a:r>
            <a:endParaRPr lang="en-IN" sz="40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4968242" y="1764030"/>
            <a:ext cx="2866739" cy="1295400"/>
          </a:xfrm>
          <a:prstGeom prst="cloudCallout">
            <a:avLst>
              <a:gd name="adj1" fmla="val -19659"/>
              <a:gd name="adj2" fmla="val 81652"/>
            </a:avLst>
          </a:prstGeom>
          <a:solidFill>
            <a:srgbClr val="8000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2000" b="1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1712" y="2287270"/>
            <a:ext cx="260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Bookman Old Style" pitchFamily="18" charset="0"/>
              </a:rPr>
              <a:t>What is its height ?</a:t>
            </a:r>
            <a:endParaRPr lang="en-IN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57600" y="1504950"/>
            <a:ext cx="2263688" cy="1295400"/>
            <a:chOff x="6450268" y="1962150"/>
            <a:chExt cx="1919440" cy="1295400"/>
          </a:xfrm>
        </p:grpSpPr>
        <p:sp>
          <p:nvSpPr>
            <p:cNvPr id="9" name="Cloud Callout 8"/>
            <p:cNvSpPr/>
            <p:nvPr/>
          </p:nvSpPr>
          <p:spPr>
            <a:xfrm>
              <a:off x="6450268" y="1962150"/>
              <a:ext cx="1919440" cy="1295400"/>
            </a:xfrm>
            <a:prstGeom prst="cloudCallout">
              <a:avLst>
                <a:gd name="adj1" fmla="val 30724"/>
                <a:gd name="adj2" fmla="val 96388"/>
              </a:avLst>
            </a:prstGeom>
            <a:solidFill>
              <a:srgbClr val="80000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2000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99219" y="2256790"/>
              <a:ext cx="14563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How can we measure it ?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22001" y="1587246"/>
            <a:ext cx="2263687" cy="1295400"/>
            <a:chOff x="6450268" y="1962150"/>
            <a:chExt cx="1919440" cy="1295400"/>
          </a:xfrm>
        </p:grpSpPr>
        <p:sp>
          <p:nvSpPr>
            <p:cNvPr id="21" name="Cloud Callout 20"/>
            <p:cNvSpPr/>
            <p:nvPr/>
          </p:nvSpPr>
          <p:spPr>
            <a:xfrm>
              <a:off x="6450268" y="1962150"/>
              <a:ext cx="1919440" cy="1295400"/>
            </a:xfrm>
            <a:prstGeom prst="cloudCallout">
              <a:avLst>
                <a:gd name="adj1" fmla="val 33697"/>
                <a:gd name="adj2" fmla="val 89059"/>
              </a:avLst>
            </a:prstGeom>
            <a:solidFill>
              <a:srgbClr val="80000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2000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67579" y="2108176"/>
              <a:ext cx="17132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Hey…Its looking beautiful.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156960" y="19164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Bookman Old Style" pitchFamily="18" charset="0"/>
              </a:rPr>
              <a:t>Yes</a:t>
            </a:r>
            <a:endParaRPr lang="en-IN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23" name="Picture 2" descr="C:\Users\Admin\Desktop\14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4"/>
          <a:stretch/>
        </p:blipFill>
        <p:spPr bwMode="auto">
          <a:xfrm>
            <a:off x="7909560" y="38924"/>
            <a:ext cx="787740" cy="515440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Admin\Desktop\14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14"/>
          <a:stretch/>
        </p:blipFill>
        <p:spPr bwMode="auto">
          <a:xfrm>
            <a:off x="8671560" y="38924"/>
            <a:ext cx="787740" cy="515440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Admin\Desktop\14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10"/>
          <a:stretch/>
        </p:blipFill>
        <p:spPr bwMode="auto">
          <a:xfrm>
            <a:off x="701845" y="38924"/>
            <a:ext cx="383370" cy="515440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Admin\Desktop\14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10"/>
          <a:stretch/>
        </p:blipFill>
        <p:spPr bwMode="auto">
          <a:xfrm>
            <a:off x="355770" y="34290"/>
            <a:ext cx="383370" cy="515440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Admin\Desktop\14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410"/>
          <a:stretch/>
        </p:blipFill>
        <p:spPr bwMode="auto">
          <a:xfrm>
            <a:off x="-4755" y="34290"/>
            <a:ext cx="383370" cy="5154405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327894" y="294758"/>
            <a:ext cx="2262906" cy="448192"/>
            <a:chOff x="-195484" y="134089"/>
            <a:chExt cx="2444359" cy="45267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Rectangle 17"/>
            <p:cNvSpPr/>
            <p:nvPr/>
          </p:nvSpPr>
          <p:spPr>
            <a:xfrm>
              <a:off x="-195484" y="134089"/>
              <a:ext cx="2441616" cy="452674"/>
            </a:xfrm>
            <a:prstGeom prst="rect">
              <a:avLst/>
            </a:prstGeom>
            <a:solidFill>
              <a:srgbClr val="6EF8EB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b="1">
                <a:solidFill>
                  <a:schemeClr val="tx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18672" y="179595"/>
              <a:ext cx="2367547" cy="373025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solidFill>
                    <a:prstClr val="black"/>
                  </a:solidFill>
                  <a:latin typeface="Bookman Old Style" pitchFamily="18" charset="0"/>
                </a:rPr>
                <a:t>EIFFEL TOWER</a:t>
              </a:r>
              <a:endParaRPr lang="en-IN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48200" y="260350"/>
            <a:ext cx="3316363" cy="1194911"/>
            <a:chOff x="6030286" y="2495095"/>
            <a:chExt cx="2812031" cy="1194911"/>
          </a:xfrm>
        </p:grpSpPr>
        <p:sp>
          <p:nvSpPr>
            <p:cNvPr id="15" name="Rounded Rectangular Callout 14"/>
            <p:cNvSpPr/>
            <p:nvPr/>
          </p:nvSpPr>
          <p:spPr>
            <a:xfrm>
              <a:off x="6030286" y="2495095"/>
              <a:ext cx="2812031" cy="1194911"/>
            </a:xfrm>
            <a:prstGeom prst="wedgeRoundRectCallout">
              <a:avLst>
                <a:gd name="adj1" fmla="val -9164"/>
                <a:gd name="adj2" fmla="val 43676"/>
                <a:gd name="adj3" fmla="val 16667"/>
              </a:avLst>
            </a:prstGeom>
            <a:solidFill>
              <a:srgbClr val="80000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IN" sz="2000" b="1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63559" y="2641805"/>
              <a:ext cx="27049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schemeClr val="bg1"/>
                  </a:solidFill>
                  <a:latin typeface="Bookman Old Style" pitchFamily="18" charset="0"/>
                </a:rPr>
                <a:t>It is impossible to measure it with the help of a measuring tape.</a:t>
              </a:r>
              <a:endParaRPr lang="en-IN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481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7" grpId="0"/>
      <p:bldP spid="7" grpId="1"/>
      <p:bldP spid="29" grpId="0"/>
      <p:bldP spid="2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Everest_North_Face_toward_Base_Camp_Tibet_Luca_Galuzzi_2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9" y="754837"/>
            <a:ext cx="2971801" cy="1683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5" name="Straight Connector 4"/>
          <p:cNvCxnSpPr/>
          <p:nvPr/>
        </p:nvCxnSpPr>
        <p:spPr>
          <a:xfrm>
            <a:off x="1724028" y="977920"/>
            <a:ext cx="0" cy="1065191"/>
          </a:xfrm>
          <a:prstGeom prst="line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63065" y="1298816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ymbol" pitchFamily="18" charset="2"/>
              </a:rPr>
              <a:t>?</a:t>
            </a:r>
            <a:endParaRPr lang="en-IN" sz="1200" b="1" dirty="0">
              <a:effectLst>
                <a:glow rad="101600">
                  <a:srgbClr val="FF0000">
                    <a:alpha val="60000"/>
                  </a:srgbClr>
                </a:glow>
              </a:effectLst>
              <a:latin typeface="Symbol" pitchFamily="18" charset="2"/>
            </a:endParaRPr>
          </a:p>
        </p:txBody>
      </p:sp>
      <p:pic>
        <p:nvPicPr>
          <p:cNvPr id="3" name="Picture 2" descr="C:\Users\Admin\Desktop\_origin_HD-dabas-skati-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754837"/>
            <a:ext cx="2991978" cy="1683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9" name="Straight Connector 8"/>
          <p:cNvCxnSpPr/>
          <p:nvPr/>
        </p:nvCxnSpPr>
        <p:spPr>
          <a:xfrm flipH="1" flipV="1">
            <a:off x="4246880" y="2164200"/>
            <a:ext cx="1333500" cy="0"/>
          </a:xfrm>
          <a:prstGeom prst="line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86832" y="2124730"/>
            <a:ext cx="25359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ymbol" pitchFamily="18" charset="2"/>
              </a:rPr>
              <a:t>?</a:t>
            </a:r>
            <a:endParaRPr lang="en-IN" sz="1200" b="1" dirty="0">
              <a:effectLst>
                <a:glow rad="101600">
                  <a:srgbClr val="FF0000">
                    <a:alpha val="60000"/>
                  </a:srgbClr>
                </a:glow>
              </a:effectLst>
              <a:latin typeface="Symbol" pitchFamily="18" charset="2"/>
            </a:endParaRPr>
          </a:p>
        </p:txBody>
      </p:sp>
      <p:pic>
        <p:nvPicPr>
          <p:cNvPr id="4" name="Picture 2" descr="C:\Users\Admin\Desktop\14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753130"/>
            <a:ext cx="2244454" cy="1686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13" name="Straight Connector 12"/>
          <p:cNvCxnSpPr/>
          <p:nvPr/>
        </p:nvCxnSpPr>
        <p:spPr>
          <a:xfrm>
            <a:off x="7730490" y="802660"/>
            <a:ext cx="0" cy="1522293"/>
          </a:xfrm>
          <a:prstGeom prst="line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43800" y="1352550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Symbol" pitchFamily="18" charset="2"/>
              </a:rPr>
              <a:t>?</a:t>
            </a:r>
            <a:endParaRPr lang="en-IN" sz="1200" b="1" dirty="0">
              <a:effectLst>
                <a:glow rad="101600">
                  <a:srgbClr val="FF0000">
                    <a:alpha val="60000"/>
                  </a:srgbClr>
                </a:glow>
              </a:effectLst>
              <a:latin typeface="Symbol" pitchFamily="18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1600" y="3049310"/>
            <a:ext cx="6822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prstClr val="black"/>
                </a:solidFill>
                <a:latin typeface="Bookman Old Style" pitchFamily="18" charset="0"/>
              </a:rPr>
              <a:t>Such </a:t>
            </a:r>
            <a:r>
              <a:rPr lang="en-IN" sz="2400" b="1" dirty="0" smtClean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ookman Old Style" panose="02050604050505020204" pitchFamily="18" charset="0"/>
              </a:rPr>
              <a:t>Heights</a:t>
            </a:r>
            <a:r>
              <a:rPr lang="en-IN" sz="2400" b="1" dirty="0" smtClean="0">
                <a:solidFill>
                  <a:prstClr val="black"/>
                </a:solidFill>
                <a:latin typeface="Bookman Old Style" pitchFamily="18" charset="0"/>
              </a:rPr>
              <a:t> and </a:t>
            </a:r>
            <a:r>
              <a:rPr lang="en-IN" sz="2400" b="1" dirty="0" smtClean="0">
                <a:ln w="0"/>
                <a:solidFill>
                  <a:srgbClr val="7030A0"/>
                </a:solidFill>
                <a:effectLst>
                  <a:reflection blurRad="6350" stA="53000" endA="300" endPos="35500" dir="5400000" sy="-90000" algn="bl" rotWithShape="0"/>
                </a:effectLst>
                <a:latin typeface="Bookman Old Style" panose="02050604050505020204" pitchFamily="18" charset="0"/>
              </a:rPr>
              <a:t>Distances</a:t>
            </a:r>
            <a:r>
              <a:rPr lang="en-IN" sz="2400" b="1" dirty="0" smtClean="0">
                <a:solidFill>
                  <a:prstClr val="black"/>
                </a:solidFill>
                <a:latin typeface="Bookman Old Style" pitchFamily="18" charset="0"/>
              </a:rPr>
              <a:t> can be found</a:t>
            </a:r>
            <a:endParaRPr lang="en-IN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73564" y="3648730"/>
            <a:ext cx="5458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prstClr val="black"/>
                </a:solidFill>
                <a:latin typeface="Bookman Old Style" pitchFamily="18" charset="0"/>
              </a:rPr>
              <a:t>by </a:t>
            </a:r>
            <a:r>
              <a:rPr lang="en-IN" sz="2400" b="1" dirty="0" smtClean="0">
                <a:solidFill>
                  <a:prstClr val="black"/>
                </a:solidFill>
                <a:latin typeface="Bookman Old Style" pitchFamily="18" charset="0"/>
              </a:rPr>
              <a:t>Applying </a:t>
            </a:r>
            <a:r>
              <a:rPr lang="en-IN" sz="2800" b="1" dirty="0">
                <a:solidFill>
                  <a:srgbClr val="0070C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Bookman Old Style" panose="02050604050505020204" pitchFamily="18" charset="0"/>
              </a:rPr>
              <a:t>TRIGONOMETRY</a:t>
            </a:r>
            <a:r>
              <a:rPr lang="en-IN" sz="2400" b="1" dirty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90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21" y="2876949"/>
            <a:ext cx="924078" cy="196934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62000" y="1123950"/>
            <a:ext cx="3048000" cy="1862344"/>
            <a:chOff x="1295400" y="2419350"/>
            <a:chExt cx="2895600" cy="2026877"/>
          </a:xfrm>
        </p:grpSpPr>
        <p:sp>
          <p:nvSpPr>
            <p:cNvPr id="5" name="Rectangle 3"/>
            <p:cNvSpPr/>
            <p:nvPr/>
          </p:nvSpPr>
          <p:spPr>
            <a:xfrm>
              <a:off x="1353516" y="2465254"/>
              <a:ext cx="2837484" cy="1980973"/>
            </a:xfrm>
            <a:custGeom>
              <a:avLst/>
              <a:gdLst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7484" h="1524000">
                  <a:moveTo>
                    <a:pt x="18084" y="0"/>
                  </a:moveTo>
                  <a:lnTo>
                    <a:pt x="2837484" y="0"/>
                  </a:lnTo>
                  <a:cubicBezTo>
                    <a:pt x="2829864" y="652780"/>
                    <a:pt x="2624124" y="1061720"/>
                    <a:pt x="2837484" y="1524000"/>
                  </a:cubicBezTo>
                  <a:lnTo>
                    <a:pt x="18084" y="1524000"/>
                  </a:lnTo>
                  <a:cubicBezTo>
                    <a:pt x="-65736" y="970280"/>
                    <a:pt x="178104" y="584200"/>
                    <a:pt x="18084" y="0"/>
                  </a:cubicBezTo>
                  <a:close/>
                </a:path>
              </a:pathLst>
            </a:cu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295400" y="2419350"/>
              <a:ext cx="2837484" cy="1954402"/>
            </a:xfrm>
            <a:custGeom>
              <a:avLst/>
              <a:gdLst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7484" h="1524000">
                  <a:moveTo>
                    <a:pt x="18084" y="0"/>
                  </a:moveTo>
                  <a:lnTo>
                    <a:pt x="2837484" y="0"/>
                  </a:lnTo>
                  <a:cubicBezTo>
                    <a:pt x="2829864" y="652780"/>
                    <a:pt x="2624124" y="1061720"/>
                    <a:pt x="2837484" y="1524000"/>
                  </a:cubicBezTo>
                  <a:lnTo>
                    <a:pt x="18084" y="1524000"/>
                  </a:lnTo>
                  <a:cubicBezTo>
                    <a:pt x="-65736" y="970280"/>
                    <a:pt x="178104" y="584200"/>
                    <a:pt x="18084" y="0"/>
                  </a:cubicBez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9600" y="590550"/>
            <a:ext cx="491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We need to learn few important terms :</a:t>
            </a:r>
          </a:p>
        </p:txBody>
      </p:sp>
      <p:sp>
        <p:nvSpPr>
          <p:cNvPr id="3" name="Rectangle 2"/>
          <p:cNvSpPr/>
          <p:nvPr/>
        </p:nvSpPr>
        <p:spPr>
          <a:xfrm>
            <a:off x="899160" y="1236891"/>
            <a:ext cx="2941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Line of </a:t>
            </a:r>
            <a:r>
              <a:rPr lang="en-IN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sight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Horizontal line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Angle of Elevation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Angle of Depression</a:t>
            </a:r>
            <a:endParaRPr lang="en-IN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91000" y="1412950"/>
            <a:ext cx="1473621" cy="1577029"/>
            <a:chOff x="3565335" y="2703828"/>
            <a:chExt cx="1473621" cy="1577029"/>
          </a:xfrm>
        </p:grpSpPr>
        <p:grpSp>
          <p:nvGrpSpPr>
            <p:cNvPr id="9" name="Group 8"/>
            <p:cNvGrpSpPr/>
            <p:nvPr/>
          </p:nvGrpSpPr>
          <p:grpSpPr>
            <a:xfrm rot="21327448">
              <a:off x="3565335" y="2703828"/>
              <a:ext cx="1473621" cy="1577029"/>
              <a:chOff x="2145824" y="1127497"/>
              <a:chExt cx="1473621" cy="1577029"/>
            </a:xfrm>
          </p:grpSpPr>
          <p:sp>
            <p:nvSpPr>
              <p:cNvPr id="10" name="Rounded Rectangle 9"/>
              <p:cNvSpPr/>
              <p:nvPr/>
            </p:nvSpPr>
            <p:spPr>
              <a:xfrm rot="475404" flipH="1">
                <a:off x="2145824" y="1127497"/>
                <a:ext cx="1473621" cy="1220387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tint val="50000"/>
                      <a:satMod val="300000"/>
                      <a:alpha val="70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70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7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1244596" flipH="1" flipV="1">
                <a:off x="2188525" y="1185290"/>
                <a:ext cx="1388218" cy="11048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tint val="50000"/>
                      <a:satMod val="300000"/>
                      <a:alpha val="70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70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7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304596">
                <a:off x="2282607" y="1242854"/>
                <a:ext cx="1200056" cy="989674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20755404" flipH="1" flipV="1">
                <a:off x="2200549" y="2397736"/>
                <a:ext cx="173259" cy="143485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861544" flipH="1" flipV="1">
                <a:off x="2288286" y="2615432"/>
                <a:ext cx="97800" cy="89094"/>
              </a:xfrm>
              <a:prstGeom prst="round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712972" y="2992219"/>
              <a:ext cx="1192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Hi…… !</a:t>
              </a:r>
            </a:p>
            <a:p>
              <a:r>
                <a:rPr lang="en-IN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I am Raj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971925" y="1352550"/>
            <a:ext cx="2514600" cy="1678291"/>
            <a:chOff x="6248401" y="2282750"/>
            <a:chExt cx="2514600" cy="1678291"/>
          </a:xfrm>
        </p:grpSpPr>
        <p:sp>
          <p:nvSpPr>
            <p:cNvPr id="22" name="Rounded Rectangle 21"/>
            <p:cNvSpPr/>
            <p:nvPr/>
          </p:nvSpPr>
          <p:spPr>
            <a:xfrm rot="20482852" flipH="1" flipV="1">
              <a:off x="6577430" y="3658810"/>
              <a:ext cx="173259" cy="143485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 rot="1588992" flipH="1" flipV="1">
              <a:off x="6680097" y="3871947"/>
              <a:ext cx="97800" cy="8909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248401" y="2282750"/>
              <a:ext cx="2514600" cy="1220387"/>
              <a:chOff x="6462877" y="2343710"/>
              <a:chExt cx="1473621" cy="1220387"/>
            </a:xfrm>
          </p:grpSpPr>
          <p:sp>
            <p:nvSpPr>
              <p:cNvPr id="19" name="Rounded Rectangle 18"/>
              <p:cNvSpPr/>
              <p:nvPr/>
            </p:nvSpPr>
            <p:spPr>
              <a:xfrm rot="202852" flipH="1">
                <a:off x="6462877" y="2343710"/>
                <a:ext cx="1473621" cy="1220387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tint val="50000"/>
                      <a:satMod val="300000"/>
                      <a:alpha val="70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70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7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20972044" flipH="1" flipV="1">
                <a:off x="6505578" y="2401503"/>
                <a:ext cx="1388218" cy="1104800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tint val="50000"/>
                      <a:satMod val="300000"/>
                      <a:alpha val="70000"/>
                    </a:schemeClr>
                  </a:gs>
                  <a:gs pos="35000">
                    <a:schemeClr val="accent1">
                      <a:tint val="37000"/>
                      <a:satMod val="300000"/>
                      <a:alpha val="70000"/>
                    </a:schemeClr>
                  </a:gs>
                  <a:gs pos="100000">
                    <a:schemeClr val="accent1">
                      <a:tint val="15000"/>
                      <a:satMod val="350000"/>
                      <a:alpha val="70000"/>
                    </a:schemeClr>
                  </a:gs>
                </a:gsLst>
              </a:gra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 rot="32044">
                <a:off x="6539657" y="2409584"/>
                <a:ext cx="1320062" cy="1088641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6477000" y="2419350"/>
              <a:ext cx="19842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I am going to explain you all the important terms.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499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440" y="-8122"/>
            <a:ext cx="9172880" cy="515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Avinash\img\dow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0300"/>
            <a:ext cx="741166" cy="125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Avinash\img\st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0300"/>
            <a:ext cx="741166" cy="125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Avinash\img\u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60300"/>
            <a:ext cx="741166" cy="125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V="1">
            <a:off x="1633541" y="629820"/>
            <a:ext cx="1798954" cy="310874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681162" y="3731013"/>
            <a:ext cx="4775797" cy="5993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633541" y="3714751"/>
            <a:ext cx="4919659" cy="152399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51000" y="3714751"/>
            <a:ext cx="2991268" cy="1102095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84852" y="179063"/>
            <a:ext cx="2823167" cy="530162"/>
            <a:chOff x="1081054" y="-1487072"/>
            <a:chExt cx="2823167" cy="530162"/>
          </a:xfrm>
        </p:grpSpPr>
        <p:sp>
          <p:nvSpPr>
            <p:cNvPr id="23" name="Rectangle 22"/>
            <p:cNvSpPr/>
            <p:nvPr/>
          </p:nvSpPr>
          <p:spPr>
            <a:xfrm>
              <a:off x="1104267" y="-1487072"/>
              <a:ext cx="2776740" cy="530162"/>
            </a:xfrm>
            <a:prstGeom prst="rect">
              <a:avLst/>
            </a:prstGeom>
            <a:solidFill>
              <a:srgbClr val="6EF8EB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chemeClr val="tx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81054" y="-1452823"/>
              <a:ext cx="28231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Bookman Old Style" panose="02050604050505020204" pitchFamily="18" charset="0"/>
                </a:rPr>
                <a:t>LINE OF SIGHT</a:t>
              </a:r>
              <a:endParaRPr lang="en-US" sz="2400" b="1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38200" y="2302089"/>
            <a:ext cx="2078182" cy="1336461"/>
            <a:chOff x="821952" y="2302089"/>
            <a:chExt cx="2078182" cy="1336461"/>
          </a:xfrm>
        </p:grpSpPr>
        <p:sp>
          <p:nvSpPr>
            <p:cNvPr id="31" name="Rounded Rectangle 30"/>
            <p:cNvSpPr/>
            <p:nvPr/>
          </p:nvSpPr>
          <p:spPr>
            <a:xfrm rot="20482852" flipH="1" flipV="1">
              <a:off x="932772" y="3336319"/>
              <a:ext cx="173259" cy="143485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1588992" flipH="1" flipV="1">
              <a:off x="1035439" y="3549456"/>
              <a:ext cx="97800" cy="8909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21952" y="2302089"/>
              <a:ext cx="2078182" cy="833541"/>
              <a:chOff x="821952" y="2205990"/>
              <a:chExt cx="2078182" cy="83354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821952" y="2205990"/>
                <a:ext cx="2078182" cy="833541"/>
                <a:chOff x="6462877" y="2343710"/>
                <a:chExt cx="1473621" cy="1220387"/>
              </a:xfrm>
            </p:grpSpPr>
            <p:sp>
              <p:nvSpPr>
                <p:cNvPr id="35" name="Rounded Rectangle 34"/>
                <p:cNvSpPr/>
                <p:nvPr/>
              </p:nvSpPr>
              <p:spPr>
                <a:xfrm rot="202852" flipH="1">
                  <a:off x="6462877" y="2343710"/>
                  <a:ext cx="1473621" cy="1220387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 rot="20972044" flipH="1" flipV="1">
                  <a:off x="6505578" y="2401503"/>
                  <a:ext cx="1388218" cy="1104800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 rot="32044">
                  <a:off x="6539657" y="2409584"/>
                  <a:ext cx="1320062" cy="1088641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832342" y="2288728"/>
                <a:ext cx="19842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 smtClean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 am observing the cow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719071" y="3257550"/>
            <a:ext cx="1288721" cy="381000"/>
            <a:chOff x="1676399" y="3257550"/>
            <a:chExt cx="1288721" cy="381000"/>
          </a:xfrm>
        </p:grpSpPr>
        <p:grpSp>
          <p:nvGrpSpPr>
            <p:cNvPr id="12" name="Group 11"/>
            <p:cNvGrpSpPr/>
            <p:nvPr/>
          </p:nvGrpSpPr>
          <p:grpSpPr>
            <a:xfrm>
              <a:off x="1752600" y="3257550"/>
              <a:ext cx="1143000" cy="381000"/>
              <a:chOff x="2286000" y="3333750"/>
              <a:chExt cx="1143000" cy="381000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0" name="Teardrop 9"/>
              <p:cNvSpPr/>
              <p:nvPr/>
            </p:nvSpPr>
            <p:spPr>
              <a:xfrm rot="10800000">
                <a:off x="2286000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676399" y="3257550"/>
              <a:ext cx="12887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Observer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227900" y="3139875"/>
            <a:ext cx="1232062" cy="381000"/>
            <a:chOff x="1676400" y="3257550"/>
            <a:chExt cx="1232062" cy="381000"/>
          </a:xfrm>
        </p:grpSpPr>
        <p:grpSp>
          <p:nvGrpSpPr>
            <p:cNvPr id="45" name="Group 44"/>
            <p:cNvGrpSpPr/>
            <p:nvPr/>
          </p:nvGrpSpPr>
          <p:grpSpPr>
            <a:xfrm>
              <a:off x="1752600" y="3257550"/>
              <a:ext cx="1143000" cy="381000"/>
              <a:chOff x="2286000" y="3333750"/>
              <a:chExt cx="1143000" cy="381000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8" name="Teardrop 47"/>
              <p:cNvSpPr/>
              <p:nvPr/>
            </p:nvSpPr>
            <p:spPr>
              <a:xfrm rot="10800000" flipH="1">
                <a:off x="3041396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676400" y="3257550"/>
              <a:ext cx="123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Object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667000" y="3874770"/>
            <a:ext cx="3048000" cy="1083747"/>
            <a:chOff x="1295400" y="2419350"/>
            <a:chExt cx="2895600" cy="1569905"/>
          </a:xfrm>
        </p:grpSpPr>
        <p:sp>
          <p:nvSpPr>
            <p:cNvPr id="50" name="Rectangle 3"/>
            <p:cNvSpPr/>
            <p:nvPr/>
          </p:nvSpPr>
          <p:spPr>
            <a:xfrm>
              <a:off x="1353516" y="2465255"/>
              <a:ext cx="2837484" cy="1524000"/>
            </a:xfrm>
            <a:custGeom>
              <a:avLst/>
              <a:gdLst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7484" h="1524000">
                  <a:moveTo>
                    <a:pt x="18084" y="0"/>
                  </a:moveTo>
                  <a:lnTo>
                    <a:pt x="2837484" y="0"/>
                  </a:lnTo>
                  <a:cubicBezTo>
                    <a:pt x="2829864" y="652780"/>
                    <a:pt x="2624124" y="1061720"/>
                    <a:pt x="2837484" y="1524000"/>
                  </a:cubicBezTo>
                  <a:lnTo>
                    <a:pt x="18084" y="1524000"/>
                  </a:lnTo>
                  <a:cubicBezTo>
                    <a:pt x="-65736" y="970280"/>
                    <a:pt x="178104" y="584200"/>
                    <a:pt x="18084" y="0"/>
                  </a:cubicBezTo>
                  <a:close/>
                </a:path>
              </a:pathLst>
            </a:cu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51" name="Rectangle 3"/>
            <p:cNvSpPr/>
            <p:nvPr/>
          </p:nvSpPr>
          <p:spPr>
            <a:xfrm>
              <a:off x="1295400" y="2419350"/>
              <a:ext cx="2837484" cy="1503558"/>
            </a:xfrm>
            <a:custGeom>
              <a:avLst/>
              <a:gdLst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7484" h="1524000">
                  <a:moveTo>
                    <a:pt x="18084" y="0"/>
                  </a:moveTo>
                  <a:lnTo>
                    <a:pt x="2837484" y="0"/>
                  </a:lnTo>
                  <a:cubicBezTo>
                    <a:pt x="2829864" y="652780"/>
                    <a:pt x="2624124" y="1061720"/>
                    <a:pt x="2837484" y="1524000"/>
                  </a:cubicBezTo>
                  <a:lnTo>
                    <a:pt x="18084" y="1524000"/>
                  </a:lnTo>
                  <a:cubicBezTo>
                    <a:pt x="-65736" y="970280"/>
                    <a:pt x="178104" y="584200"/>
                    <a:pt x="18084" y="0"/>
                  </a:cubicBez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2880360" y="3908770"/>
            <a:ext cx="2941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This imaginary line is connecting the eye of the observer and the object.</a:t>
            </a:r>
            <a:endParaRPr lang="en-IN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880360" y="4047270"/>
            <a:ext cx="2606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This line is called </a:t>
            </a:r>
            <a:br>
              <a:rPr lang="en-IN" dirty="0" smtClean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IN" dirty="0" smtClean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‘Line of sight’</a:t>
            </a:r>
            <a:endParaRPr lang="en-IN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383280" y="3371850"/>
            <a:ext cx="1616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FFFF00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Line of sight</a:t>
            </a:r>
            <a:endParaRPr lang="en-IN" sz="2000" b="1" dirty="0">
              <a:solidFill>
                <a:srgbClr val="FFFF00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2967793" y="3943350"/>
            <a:ext cx="2290007" cy="814235"/>
            <a:chOff x="1295400" y="2419350"/>
            <a:chExt cx="2895600" cy="1569905"/>
          </a:xfrm>
        </p:grpSpPr>
        <p:sp>
          <p:nvSpPr>
            <p:cNvPr id="101" name="Rectangle 3"/>
            <p:cNvSpPr/>
            <p:nvPr/>
          </p:nvSpPr>
          <p:spPr>
            <a:xfrm>
              <a:off x="1353516" y="2465255"/>
              <a:ext cx="2837484" cy="1524000"/>
            </a:xfrm>
            <a:custGeom>
              <a:avLst/>
              <a:gdLst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7484" h="1524000">
                  <a:moveTo>
                    <a:pt x="18084" y="0"/>
                  </a:moveTo>
                  <a:lnTo>
                    <a:pt x="2837484" y="0"/>
                  </a:lnTo>
                  <a:cubicBezTo>
                    <a:pt x="2829864" y="652780"/>
                    <a:pt x="2624124" y="1061720"/>
                    <a:pt x="2837484" y="1524000"/>
                  </a:cubicBezTo>
                  <a:lnTo>
                    <a:pt x="18084" y="1524000"/>
                  </a:lnTo>
                  <a:cubicBezTo>
                    <a:pt x="-65736" y="970280"/>
                    <a:pt x="178104" y="584200"/>
                    <a:pt x="18084" y="0"/>
                  </a:cubicBezTo>
                  <a:close/>
                </a:path>
              </a:pathLst>
            </a:cu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02" name="Rectangle 3"/>
            <p:cNvSpPr/>
            <p:nvPr/>
          </p:nvSpPr>
          <p:spPr>
            <a:xfrm>
              <a:off x="1295400" y="2419350"/>
              <a:ext cx="2837484" cy="1503558"/>
            </a:xfrm>
            <a:custGeom>
              <a:avLst/>
              <a:gdLst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0 w 2819400"/>
                <a:gd name="connsiteY0" fmla="*/ 0 h 1524000"/>
                <a:gd name="connsiteX1" fmla="*/ 2819400 w 2819400"/>
                <a:gd name="connsiteY1" fmla="*/ 0 h 1524000"/>
                <a:gd name="connsiteX2" fmla="*/ 2819400 w 2819400"/>
                <a:gd name="connsiteY2" fmla="*/ 1524000 h 1524000"/>
                <a:gd name="connsiteX3" fmla="*/ 0 w 2819400"/>
                <a:gd name="connsiteY3" fmla="*/ 1524000 h 1524000"/>
                <a:gd name="connsiteX4" fmla="*/ 0 w 2819400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  <a:gd name="connsiteX0" fmla="*/ 18084 w 2837484"/>
                <a:gd name="connsiteY0" fmla="*/ 0 h 1524000"/>
                <a:gd name="connsiteX1" fmla="*/ 2837484 w 2837484"/>
                <a:gd name="connsiteY1" fmla="*/ 0 h 1524000"/>
                <a:gd name="connsiteX2" fmla="*/ 2837484 w 2837484"/>
                <a:gd name="connsiteY2" fmla="*/ 1524000 h 1524000"/>
                <a:gd name="connsiteX3" fmla="*/ 18084 w 2837484"/>
                <a:gd name="connsiteY3" fmla="*/ 1524000 h 1524000"/>
                <a:gd name="connsiteX4" fmla="*/ 18084 w 2837484"/>
                <a:gd name="connsiteY4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7484" h="1524000">
                  <a:moveTo>
                    <a:pt x="18084" y="0"/>
                  </a:moveTo>
                  <a:lnTo>
                    <a:pt x="2837484" y="0"/>
                  </a:lnTo>
                  <a:cubicBezTo>
                    <a:pt x="2829864" y="652780"/>
                    <a:pt x="2624124" y="1061720"/>
                    <a:pt x="2837484" y="1524000"/>
                  </a:cubicBezTo>
                  <a:lnTo>
                    <a:pt x="18084" y="1524000"/>
                  </a:lnTo>
                  <a:cubicBezTo>
                    <a:pt x="-65736" y="970280"/>
                    <a:pt x="178104" y="584200"/>
                    <a:pt x="18084" y="0"/>
                  </a:cubicBez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3061236" y="4016465"/>
            <a:ext cx="2118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Let us see few more examples</a:t>
            </a:r>
            <a:endParaRPr lang="en-IN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1828800" y="3943350"/>
            <a:ext cx="3250889" cy="996382"/>
            <a:chOff x="169809" y="2139248"/>
            <a:chExt cx="3250889" cy="996382"/>
          </a:xfrm>
        </p:grpSpPr>
        <p:sp>
          <p:nvSpPr>
            <p:cNvPr id="105" name="Rounded Rectangle 104"/>
            <p:cNvSpPr/>
            <p:nvPr/>
          </p:nvSpPr>
          <p:spPr>
            <a:xfrm rot="20482852" flipH="1" flipV="1">
              <a:off x="243559" y="2249793"/>
              <a:ext cx="173259" cy="143485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 rot="1588992" flipH="1" flipV="1">
              <a:off x="169809" y="2139248"/>
              <a:ext cx="97800" cy="8909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301387" y="2302089"/>
              <a:ext cx="3119311" cy="833541"/>
              <a:chOff x="301387" y="2205990"/>
              <a:chExt cx="3119311" cy="833541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301387" y="2205990"/>
                <a:ext cx="3119311" cy="833541"/>
                <a:chOff x="6093749" y="2343710"/>
                <a:chExt cx="2211877" cy="1220387"/>
              </a:xfrm>
            </p:grpSpPr>
            <p:sp>
              <p:nvSpPr>
                <p:cNvPr id="110" name="Rounded Rectangle 109"/>
                <p:cNvSpPr/>
                <p:nvPr/>
              </p:nvSpPr>
              <p:spPr>
                <a:xfrm flipH="1">
                  <a:off x="6093749" y="2343710"/>
                  <a:ext cx="2211877" cy="1220387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" name="Rounded Rectangle 110"/>
                <p:cNvSpPr/>
                <p:nvPr/>
              </p:nvSpPr>
              <p:spPr>
                <a:xfrm rot="21400130" flipH="1" flipV="1">
                  <a:off x="6154817" y="2401501"/>
                  <a:ext cx="2089740" cy="1104799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" name="Rounded Rectangle 111"/>
                <p:cNvSpPr/>
                <p:nvPr/>
              </p:nvSpPr>
              <p:spPr>
                <a:xfrm rot="32044">
                  <a:off x="6206803" y="2409584"/>
                  <a:ext cx="1985769" cy="1088641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540980" y="2288728"/>
                <a:ext cx="2566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 smtClean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Now, I am observing the door of the tree house</a:t>
                </a: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5786" y="3257550"/>
            <a:ext cx="1317499" cy="381000"/>
            <a:chOff x="1676399" y="3257550"/>
            <a:chExt cx="1317499" cy="381000"/>
          </a:xfrm>
        </p:grpSpPr>
        <p:grpSp>
          <p:nvGrpSpPr>
            <p:cNvPr id="114" name="Group 113"/>
            <p:cNvGrpSpPr/>
            <p:nvPr/>
          </p:nvGrpSpPr>
          <p:grpSpPr>
            <a:xfrm>
              <a:off x="1752600" y="3257550"/>
              <a:ext cx="1144833" cy="381000"/>
              <a:chOff x="2286000" y="3333750"/>
              <a:chExt cx="1144833" cy="381000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17" name="Teardrop 116"/>
              <p:cNvSpPr/>
              <p:nvPr/>
            </p:nvSpPr>
            <p:spPr>
              <a:xfrm rot="10800000" flipH="1">
                <a:off x="3049833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1676399" y="3257550"/>
              <a:ext cx="1317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Observer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 rot="19891615">
            <a:off x="2165766" y="2683402"/>
            <a:ext cx="1554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FFFF00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IN" sz="2000" b="1" dirty="0">
              <a:solidFill>
                <a:srgbClr val="FFFF00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24" name="Rectangle 123"/>
          <p:cNvSpPr/>
          <p:nvPr/>
        </p:nvSpPr>
        <p:spPr>
          <a:xfrm rot="19891615">
            <a:off x="2156095" y="2645289"/>
            <a:ext cx="1714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FFFF00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Line of sight</a:t>
            </a:r>
            <a:endParaRPr lang="en-IN" sz="2000" b="1" dirty="0">
              <a:solidFill>
                <a:srgbClr val="FFFF00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558350" y="2454488"/>
            <a:ext cx="2616650" cy="1234862"/>
            <a:chOff x="552717" y="2302089"/>
            <a:chExt cx="2616650" cy="1234862"/>
          </a:xfrm>
        </p:grpSpPr>
        <p:sp>
          <p:nvSpPr>
            <p:cNvPr id="126" name="Rounded Rectangle 125"/>
            <p:cNvSpPr/>
            <p:nvPr/>
          </p:nvSpPr>
          <p:spPr>
            <a:xfrm rot="20482852" flipH="1" flipV="1">
              <a:off x="941929" y="3245472"/>
              <a:ext cx="173259" cy="143485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Rounded Rectangle 126"/>
            <p:cNvSpPr/>
            <p:nvPr/>
          </p:nvSpPr>
          <p:spPr>
            <a:xfrm rot="1588992" flipH="1" flipV="1">
              <a:off x="1096399" y="3447857"/>
              <a:ext cx="97800" cy="8909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552717" y="2302089"/>
              <a:ext cx="2616650" cy="833541"/>
              <a:chOff x="552717" y="2205990"/>
              <a:chExt cx="2616650" cy="833541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552717" y="2205990"/>
                <a:ext cx="2616650" cy="833541"/>
                <a:chOff x="6271965" y="2343710"/>
                <a:chExt cx="1855444" cy="1220387"/>
              </a:xfrm>
            </p:grpSpPr>
            <p:sp>
              <p:nvSpPr>
                <p:cNvPr id="131" name="Rounded Rectangle 130"/>
                <p:cNvSpPr/>
                <p:nvPr/>
              </p:nvSpPr>
              <p:spPr>
                <a:xfrm rot="202852" flipH="1">
                  <a:off x="6271965" y="2343710"/>
                  <a:ext cx="1855444" cy="1220387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2" name="Rounded Rectangle 131"/>
                <p:cNvSpPr/>
                <p:nvPr/>
              </p:nvSpPr>
              <p:spPr>
                <a:xfrm rot="21395704" flipH="1" flipV="1">
                  <a:off x="6312190" y="2401501"/>
                  <a:ext cx="1774993" cy="1104799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3" name="Rounded Rectangle 132"/>
                <p:cNvSpPr/>
                <p:nvPr/>
              </p:nvSpPr>
              <p:spPr>
                <a:xfrm rot="32044">
                  <a:off x="6375791" y="2409584"/>
                  <a:ext cx="1647795" cy="1088641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30" name="TextBox 129"/>
              <p:cNvSpPr txBox="1"/>
              <p:nvPr/>
            </p:nvSpPr>
            <p:spPr>
              <a:xfrm>
                <a:off x="586700" y="2288728"/>
                <a:ext cx="24755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Now, I am observing the </a:t>
                </a:r>
                <a:r>
                  <a:rPr lang="en-IN" dirty="0" smtClean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beautiful flower</a:t>
                </a:r>
                <a:endParaRPr lang="en-IN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0" y="3257550"/>
            <a:ext cx="1323286" cy="381000"/>
            <a:chOff x="1676400" y="3257550"/>
            <a:chExt cx="1323286" cy="381000"/>
          </a:xfrm>
        </p:grpSpPr>
        <p:grpSp>
          <p:nvGrpSpPr>
            <p:cNvPr id="135" name="Group 134"/>
            <p:cNvGrpSpPr/>
            <p:nvPr/>
          </p:nvGrpSpPr>
          <p:grpSpPr>
            <a:xfrm>
              <a:off x="1752600" y="3257550"/>
              <a:ext cx="1144833" cy="381000"/>
              <a:chOff x="2286000" y="3333750"/>
              <a:chExt cx="1144833" cy="381000"/>
            </a:xfrm>
          </p:grpSpPr>
          <p:sp>
            <p:nvSpPr>
              <p:cNvPr id="137" name="Rounded Rectangle 136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Teardrop 137"/>
              <p:cNvSpPr/>
              <p:nvPr/>
            </p:nvSpPr>
            <p:spPr>
              <a:xfrm rot="10800000" flipH="1">
                <a:off x="3049833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1676400" y="3257550"/>
              <a:ext cx="1323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Observer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244938" y="4324350"/>
            <a:ext cx="1232062" cy="381000"/>
            <a:chOff x="1676400" y="3257550"/>
            <a:chExt cx="1232062" cy="381000"/>
          </a:xfrm>
        </p:grpSpPr>
        <p:grpSp>
          <p:nvGrpSpPr>
            <p:cNvPr id="140" name="Group 139"/>
            <p:cNvGrpSpPr/>
            <p:nvPr/>
          </p:nvGrpSpPr>
          <p:grpSpPr>
            <a:xfrm>
              <a:off x="1744981" y="3257550"/>
              <a:ext cx="1150619" cy="381000"/>
              <a:chOff x="2278381" y="3333750"/>
              <a:chExt cx="1150619" cy="381000"/>
            </a:xfrm>
          </p:grpSpPr>
          <p:sp>
            <p:nvSpPr>
              <p:cNvPr id="142" name="Rounded Rectangle 141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43" name="Teardrop 142"/>
              <p:cNvSpPr/>
              <p:nvPr/>
            </p:nvSpPr>
            <p:spPr>
              <a:xfrm rot="10800000">
                <a:off x="2278381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1676400" y="3257550"/>
              <a:ext cx="123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Object</a:t>
              </a:r>
            </a:p>
          </p:txBody>
        </p:sp>
      </p:grpSp>
      <p:sp>
        <p:nvSpPr>
          <p:cNvPr id="144" name="Rectangle 143"/>
          <p:cNvSpPr/>
          <p:nvPr/>
        </p:nvSpPr>
        <p:spPr>
          <a:xfrm rot="1034496">
            <a:off x="3055369" y="3936135"/>
            <a:ext cx="5216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IN" sz="2000" b="1" dirty="0"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45" name="Rectangle 144"/>
          <p:cNvSpPr/>
          <p:nvPr/>
        </p:nvSpPr>
        <p:spPr>
          <a:xfrm rot="1034496">
            <a:off x="2537202" y="3947791"/>
            <a:ext cx="16331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FFFF00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Line of sight</a:t>
            </a:r>
            <a:endParaRPr lang="en-IN" sz="2000" b="1" dirty="0">
              <a:solidFill>
                <a:srgbClr val="FFFF00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33132" y="3930054"/>
            <a:ext cx="2991268" cy="88679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76" name="Group 175"/>
          <p:cNvGrpSpPr/>
          <p:nvPr/>
        </p:nvGrpSpPr>
        <p:grpSpPr>
          <a:xfrm>
            <a:off x="3556000" y="692150"/>
            <a:ext cx="1232062" cy="381000"/>
            <a:chOff x="1676400" y="3257550"/>
            <a:chExt cx="1232062" cy="381000"/>
          </a:xfrm>
        </p:grpSpPr>
        <p:grpSp>
          <p:nvGrpSpPr>
            <p:cNvPr id="177" name="Group 176"/>
            <p:cNvGrpSpPr/>
            <p:nvPr/>
          </p:nvGrpSpPr>
          <p:grpSpPr>
            <a:xfrm>
              <a:off x="1748790" y="3257550"/>
              <a:ext cx="1146810" cy="381000"/>
              <a:chOff x="2282190" y="3333750"/>
              <a:chExt cx="1146810" cy="381000"/>
            </a:xfrm>
          </p:grpSpPr>
          <p:sp>
            <p:nvSpPr>
              <p:cNvPr id="179" name="Rounded Rectangle 178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Teardrop 179"/>
              <p:cNvSpPr/>
              <p:nvPr/>
            </p:nvSpPr>
            <p:spPr>
              <a:xfrm rot="10800000" flipV="1">
                <a:off x="2282190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78" name="TextBox 177"/>
            <p:cNvSpPr txBox="1"/>
            <p:nvPr/>
          </p:nvSpPr>
          <p:spPr>
            <a:xfrm>
              <a:off x="1676400" y="3257550"/>
              <a:ext cx="123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Object</a:t>
              </a: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-1" y="3257550"/>
            <a:ext cx="1237849" cy="381000"/>
            <a:chOff x="1676399" y="3257550"/>
            <a:chExt cx="1237849" cy="381000"/>
          </a:xfrm>
        </p:grpSpPr>
        <p:grpSp>
          <p:nvGrpSpPr>
            <p:cNvPr id="182" name="Group 181"/>
            <p:cNvGrpSpPr/>
            <p:nvPr/>
          </p:nvGrpSpPr>
          <p:grpSpPr>
            <a:xfrm>
              <a:off x="1752600" y="3257550"/>
              <a:ext cx="1144833" cy="381000"/>
              <a:chOff x="2286000" y="3333750"/>
              <a:chExt cx="1144833" cy="381000"/>
            </a:xfrm>
          </p:grpSpPr>
          <p:sp>
            <p:nvSpPr>
              <p:cNvPr id="184" name="Rounded Rectangle 183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white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185" name="Teardrop 184"/>
              <p:cNvSpPr/>
              <p:nvPr/>
            </p:nvSpPr>
            <p:spPr>
              <a:xfrm rot="10800000" flipH="1">
                <a:off x="3049833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b="1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1676399" y="3257550"/>
              <a:ext cx="1237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Observer</a:t>
              </a:r>
            </a:p>
          </p:txBody>
        </p:sp>
      </p:grpSp>
      <p:sp>
        <p:nvSpPr>
          <p:cNvPr id="186" name="Rectangle 185"/>
          <p:cNvSpPr/>
          <p:nvPr/>
        </p:nvSpPr>
        <p:spPr>
          <a:xfrm rot="18134496">
            <a:off x="1670290" y="1629818"/>
            <a:ext cx="1554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FFFF00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IN" sz="2000" b="1" dirty="0">
              <a:solidFill>
                <a:srgbClr val="FFFF00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187" name="Rectangle 186"/>
          <p:cNvSpPr/>
          <p:nvPr/>
        </p:nvSpPr>
        <p:spPr>
          <a:xfrm rot="18134496">
            <a:off x="1621967" y="1542207"/>
            <a:ext cx="17616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FFFF00"/>
                </a:solidFill>
                <a:effectLst>
                  <a:glow rad="63500">
                    <a:srgbClr val="8064A2">
                      <a:satMod val="175000"/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Line of sight</a:t>
            </a:r>
            <a:endParaRPr lang="en-IN" sz="2000" b="1" dirty="0">
              <a:solidFill>
                <a:srgbClr val="FFFF00"/>
              </a:solidFill>
              <a:effectLst>
                <a:glow rad="63500">
                  <a:srgbClr val="8064A2">
                    <a:satMod val="175000"/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381000" y="2419350"/>
            <a:ext cx="1351640" cy="1147625"/>
            <a:chOff x="1185226" y="2302089"/>
            <a:chExt cx="1351640" cy="1147625"/>
          </a:xfrm>
        </p:grpSpPr>
        <p:sp>
          <p:nvSpPr>
            <p:cNvPr id="169" name="Rounded Rectangle 168"/>
            <p:cNvSpPr/>
            <p:nvPr/>
          </p:nvSpPr>
          <p:spPr>
            <a:xfrm rot="1588992" flipH="1" flipV="1">
              <a:off x="2142246" y="3360620"/>
              <a:ext cx="97800" cy="8909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70" name="Group 169"/>
            <p:cNvGrpSpPr/>
            <p:nvPr/>
          </p:nvGrpSpPr>
          <p:grpSpPr>
            <a:xfrm>
              <a:off x="1185226" y="2302089"/>
              <a:ext cx="1351640" cy="833541"/>
              <a:chOff x="1185226" y="2205990"/>
              <a:chExt cx="1351640" cy="833541"/>
            </a:xfrm>
          </p:grpSpPr>
          <p:grpSp>
            <p:nvGrpSpPr>
              <p:cNvPr id="171" name="Group 170"/>
              <p:cNvGrpSpPr/>
              <p:nvPr/>
            </p:nvGrpSpPr>
            <p:grpSpPr>
              <a:xfrm>
                <a:off x="1185226" y="2205990"/>
                <a:ext cx="1351640" cy="833541"/>
                <a:chOff x="6720469" y="2343710"/>
                <a:chExt cx="958436" cy="1220387"/>
              </a:xfrm>
            </p:grpSpPr>
            <p:sp>
              <p:nvSpPr>
                <p:cNvPr id="173" name="Rounded Rectangle 172"/>
                <p:cNvSpPr/>
                <p:nvPr/>
              </p:nvSpPr>
              <p:spPr>
                <a:xfrm rot="223660" flipH="1">
                  <a:off x="6720469" y="2343710"/>
                  <a:ext cx="958436" cy="1220387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4" name="Rounded Rectangle 173"/>
                <p:cNvSpPr/>
                <p:nvPr/>
              </p:nvSpPr>
              <p:spPr>
                <a:xfrm rot="21353219" flipH="1" flipV="1">
                  <a:off x="6729427" y="2401501"/>
                  <a:ext cx="940519" cy="1104799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5" name="Rounded Rectangle 174"/>
                <p:cNvSpPr/>
                <p:nvPr/>
              </p:nvSpPr>
              <p:spPr>
                <a:xfrm rot="32044">
                  <a:off x="6759610" y="2470848"/>
                  <a:ext cx="880154" cy="966112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72" name="TextBox 171"/>
              <p:cNvSpPr txBox="1"/>
              <p:nvPr/>
            </p:nvSpPr>
            <p:spPr>
              <a:xfrm>
                <a:off x="1211843" y="2292350"/>
                <a:ext cx="12252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 smtClean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 want that apple</a:t>
                </a:r>
              </a:p>
            </p:txBody>
          </p:sp>
        </p:grpSp>
        <p:sp>
          <p:nvSpPr>
            <p:cNvPr id="168" name="Rounded Rectangle 167"/>
            <p:cNvSpPr/>
            <p:nvPr/>
          </p:nvSpPr>
          <p:spPr>
            <a:xfrm rot="20482852" flipH="1" flipV="1">
              <a:off x="2153558" y="3138792"/>
              <a:ext cx="173259" cy="143485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74606" y="3505200"/>
            <a:ext cx="2028826" cy="1269206"/>
            <a:chOff x="6374606" y="3505200"/>
            <a:chExt cx="2028826" cy="1269206"/>
          </a:xfrm>
        </p:grpSpPr>
        <p:sp>
          <p:nvSpPr>
            <p:cNvPr id="19" name="Freeform 18"/>
            <p:cNvSpPr/>
            <p:nvPr/>
          </p:nvSpPr>
          <p:spPr>
            <a:xfrm>
              <a:off x="6396038" y="3505200"/>
              <a:ext cx="2007394" cy="1269206"/>
            </a:xfrm>
            <a:custGeom>
              <a:avLst/>
              <a:gdLst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31168 w 2000250"/>
                <a:gd name="connsiteY25" fmla="*/ 1052513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704975 w 2000250"/>
                <a:gd name="connsiteY31" fmla="*/ 230981 h 1269206"/>
                <a:gd name="connsiteX32" fmla="*/ 1766887 w 2000250"/>
                <a:gd name="connsiteY32" fmla="*/ 228600 h 1269206"/>
                <a:gd name="connsiteX33" fmla="*/ 1840706 w 2000250"/>
                <a:gd name="connsiteY33" fmla="*/ 330994 h 1269206"/>
                <a:gd name="connsiteX34" fmla="*/ 1828800 w 2000250"/>
                <a:gd name="connsiteY34" fmla="*/ 476250 h 1269206"/>
                <a:gd name="connsiteX35" fmla="*/ 1819275 w 2000250"/>
                <a:gd name="connsiteY35" fmla="*/ 609600 h 1269206"/>
                <a:gd name="connsiteX36" fmla="*/ 1812131 w 2000250"/>
                <a:gd name="connsiteY36" fmla="*/ 740569 h 1269206"/>
                <a:gd name="connsiteX37" fmla="*/ 1862137 w 2000250"/>
                <a:gd name="connsiteY37" fmla="*/ 809625 h 1269206"/>
                <a:gd name="connsiteX38" fmla="*/ 1945481 w 2000250"/>
                <a:gd name="connsiteY38" fmla="*/ 812006 h 1269206"/>
                <a:gd name="connsiteX39" fmla="*/ 2000250 w 2000250"/>
                <a:gd name="connsiteY39" fmla="*/ 764381 h 1269206"/>
                <a:gd name="connsiteX40" fmla="*/ 1952625 w 2000250"/>
                <a:gd name="connsiteY40" fmla="*/ 733425 h 1269206"/>
                <a:gd name="connsiteX41" fmla="*/ 1893093 w 2000250"/>
                <a:gd name="connsiteY41" fmla="*/ 738188 h 1269206"/>
                <a:gd name="connsiteX42" fmla="*/ 1866900 w 2000250"/>
                <a:gd name="connsiteY42" fmla="*/ 681038 h 1269206"/>
                <a:gd name="connsiteX43" fmla="*/ 1869281 w 2000250"/>
                <a:gd name="connsiteY43" fmla="*/ 557213 h 1269206"/>
                <a:gd name="connsiteX44" fmla="*/ 1885950 w 2000250"/>
                <a:gd name="connsiteY44" fmla="*/ 416719 h 1269206"/>
                <a:gd name="connsiteX45" fmla="*/ 1885950 w 2000250"/>
                <a:gd name="connsiteY45" fmla="*/ 314325 h 1269206"/>
                <a:gd name="connsiteX46" fmla="*/ 1862137 w 2000250"/>
                <a:gd name="connsiteY46" fmla="*/ 233363 h 1269206"/>
                <a:gd name="connsiteX47" fmla="*/ 1774031 w 2000250"/>
                <a:gd name="connsiteY47" fmla="*/ 169069 h 1269206"/>
                <a:gd name="connsiteX48" fmla="*/ 1702593 w 2000250"/>
                <a:gd name="connsiteY48" fmla="*/ 159544 h 1269206"/>
                <a:gd name="connsiteX49" fmla="*/ 1647825 w 2000250"/>
                <a:gd name="connsiteY49" fmla="*/ 204788 h 1269206"/>
                <a:gd name="connsiteX50" fmla="*/ 1593056 w 2000250"/>
                <a:gd name="connsiteY50" fmla="*/ 271463 h 1269206"/>
                <a:gd name="connsiteX51" fmla="*/ 1543050 w 2000250"/>
                <a:gd name="connsiteY51" fmla="*/ 254794 h 1269206"/>
                <a:gd name="connsiteX52" fmla="*/ 1231106 w 2000250"/>
                <a:gd name="connsiteY52" fmla="*/ 297656 h 1269206"/>
                <a:gd name="connsiteX53" fmla="*/ 973931 w 2000250"/>
                <a:gd name="connsiteY53" fmla="*/ 292894 h 1269206"/>
                <a:gd name="connsiteX54" fmla="*/ 766762 w 2000250"/>
                <a:gd name="connsiteY54" fmla="*/ 257175 h 1269206"/>
                <a:gd name="connsiteX55" fmla="*/ 571500 w 2000250"/>
                <a:gd name="connsiteY55" fmla="*/ 195263 h 1269206"/>
                <a:gd name="connsiteX56" fmla="*/ 481012 w 2000250"/>
                <a:gd name="connsiteY56" fmla="*/ 166688 h 1269206"/>
                <a:gd name="connsiteX57" fmla="*/ 511968 w 2000250"/>
                <a:gd name="connsiteY57" fmla="*/ 90488 h 1269206"/>
                <a:gd name="connsiteX58" fmla="*/ 421481 w 2000250"/>
                <a:gd name="connsiteY58" fmla="*/ 145256 h 1269206"/>
                <a:gd name="connsiteX59" fmla="*/ 311943 w 2000250"/>
                <a:gd name="connsiteY59" fmla="*/ 119063 h 1269206"/>
                <a:gd name="connsiteX60" fmla="*/ 211931 w 2000250"/>
                <a:gd name="connsiteY60" fmla="*/ 114300 h 1269206"/>
                <a:gd name="connsiteX61" fmla="*/ 173831 w 2000250"/>
                <a:gd name="connsiteY61" fmla="*/ 85725 h 1269206"/>
                <a:gd name="connsiteX62" fmla="*/ 180975 w 2000250"/>
                <a:gd name="connsiteY62" fmla="*/ 0 h 1269206"/>
                <a:gd name="connsiteX63" fmla="*/ 147637 w 2000250"/>
                <a:gd name="connsiteY63" fmla="*/ 21431 h 1269206"/>
                <a:gd name="connsiteX64" fmla="*/ 145256 w 2000250"/>
                <a:gd name="connsiteY64" fmla="*/ 121444 h 1269206"/>
                <a:gd name="connsiteX65" fmla="*/ 78581 w 2000250"/>
                <a:gd name="connsiteY65" fmla="*/ 126206 h 1269206"/>
                <a:gd name="connsiteX66" fmla="*/ 0 w 2000250"/>
                <a:gd name="connsiteY66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704975 w 2000250"/>
                <a:gd name="connsiteY31" fmla="*/ 230981 h 1269206"/>
                <a:gd name="connsiteX32" fmla="*/ 1766887 w 2000250"/>
                <a:gd name="connsiteY32" fmla="*/ 228600 h 1269206"/>
                <a:gd name="connsiteX33" fmla="*/ 1840706 w 2000250"/>
                <a:gd name="connsiteY33" fmla="*/ 330994 h 1269206"/>
                <a:gd name="connsiteX34" fmla="*/ 1828800 w 2000250"/>
                <a:gd name="connsiteY34" fmla="*/ 476250 h 1269206"/>
                <a:gd name="connsiteX35" fmla="*/ 1819275 w 2000250"/>
                <a:gd name="connsiteY35" fmla="*/ 609600 h 1269206"/>
                <a:gd name="connsiteX36" fmla="*/ 1812131 w 2000250"/>
                <a:gd name="connsiteY36" fmla="*/ 740569 h 1269206"/>
                <a:gd name="connsiteX37" fmla="*/ 1862137 w 2000250"/>
                <a:gd name="connsiteY37" fmla="*/ 809625 h 1269206"/>
                <a:gd name="connsiteX38" fmla="*/ 1945481 w 2000250"/>
                <a:gd name="connsiteY38" fmla="*/ 812006 h 1269206"/>
                <a:gd name="connsiteX39" fmla="*/ 2000250 w 2000250"/>
                <a:gd name="connsiteY39" fmla="*/ 764381 h 1269206"/>
                <a:gd name="connsiteX40" fmla="*/ 1952625 w 2000250"/>
                <a:gd name="connsiteY40" fmla="*/ 733425 h 1269206"/>
                <a:gd name="connsiteX41" fmla="*/ 1893093 w 2000250"/>
                <a:gd name="connsiteY41" fmla="*/ 738188 h 1269206"/>
                <a:gd name="connsiteX42" fmla="*/ 1866900 w 2000250"/>
                <a:gd name="connsiteY42" fmla="*/ 681038 h 1269206"/>
                <a:gd name="connsiteX43" fmla="*/ 1869281 w 2000250"/>
                <a:gd name="connsiteY43" fmla="*/ 557213 h 1269206"/>
                <a:gd name="connsiteX44" fmla="*/ 1885950 w 2000250"/>
                <a:gd name="connsiteY44" fmla="*/ 416719 h 1269206"/>
                <a:gd name="connsiteX45" fmla="*/ 1885950 w 2000250"/>
                <a:gd name="connsiteY45" fmla="*/ 314325 h 1269206"/>
                <a:gd name="connsiteX46" fmla="*/ 1862137 w 2000250"/>
                <a:gd name="connsiteY46" fmla="*/ 233363 h 1269206"/>
                <a:gd name="connsiteX47" fmla="*/ 1774031 w 2000250"/>
                <a:gd name="connsiteY47" fmla="*/ 169069 h 1269206"/>
                <a:gd name="connsiteX48" fmla="*/ 1702593 w 2000250"/>
                <a:gd name="connsiteY48" fmla="*/ 159544 h 1269206"/>
                <a:gd name="connsiteX49" fmla="*/ 1647825 w 2000250"/>
                <a:gd name="connsiteY49" fmla="*/ 204788 h 1269206"/>
                <a:gd name="connsiteX50" fmla="*/ 1593056 w 2000250"/>
                <a:gd name="connsiteY50" fmla="*/ 271463 h 1269206"/>
                <a:gd name="connsiteX51" fmla="*/ 1543050 w 2000250"/>
                <a:gd name="connsiteY51" fmla="*/ 254794 h 1269206"/>
                <a:gd name="connsiteX52" fmla="*/ 1231106 w 2000250"/>
                <a:gd name="connsiteY52" fmla="*/ 297656 h 1269206"/>
                <a:gd name="connsiteX53" fmla="*/ 973931 w 2000250"/>
                <a:gd name="connsiteY53" fmla="*/ 292894 h 1269206"/>
                <a:gd name="connsiteX54" fmla="*/ 766762 w 2000250"/>
                <a:gd name="connsiteY54" fmla="*/ 257175 h 1269206"/>
                <a:gd name="connsiteX55" fmla="*/ 571500 w 2000250"/>
                <a:gd name="connsiteY55" fmla="*/ 195263 h 1269206"/>
                <a:gd name="connsiteX56" fmla="*/ 481012 w 2000250"/>
                <a:gd name="connsiteY56" fmla="*/ 166688 h 1269206"/>
                <a:gd name="connsiteX57" fmla="*/ 511968 w 2000250"/>
                <a:gd name="connsiteY57" fmla="*/ 90488 h 1269206"/>
                <a:gd name="connsiteX58" fmla="*/ 421481 w 2000250"/>
                <a:gd name="connsiteY58" fmla="*/ 145256 h 1269206"/>
                <a:gd name="connsiteX59" fmla="*/ 311943 w 2000250"/>
                <a:gd name="connsiteY59" fmla="*/ 119063 h 1269206"/>
                <a:gd name="connsiteX60" fmla="*/ 211931 w 2000250"/>
                <a:gd name="connsiteY60" fmla="*/ 114300 h 1269206"/>
                <a:gd name="connsiteX61" fmla="*/ 173831 w 2000250"/>
                <a:gd name="connsiteY61" fmla="*/ 85725 h 1269206"/>
                <a:gd name="connsiteX62" fmla="*/ 180975 w 2000250"/>
                <a:gd name="connsiteY62" fmla="*/ 0 h 1269206"/>
                <a:gd name="connsiteX63" fmla="*/ 147637 w 2000250"/>
                <a:gd name="connsiteY63" fmla="*/ 21431 h 1269206"/>
                <a:gd name="connsiteX64" fmla="*/ 145256 w 2000250"/>
                <a:gd name="connsiteY64" fmla="*/ 121444 h 1269206"/>
                <a:gd name="connsiteX65" fmla="*/ 78581 w 2000250"/>
                <a:gd name="connsiteY65" fmla="*/ 126206 h 1269206"/>
                <a:gd name="connsiteX66" fmla="*/ 0 w 2000250"/>
                <a:gd name="connsiteY66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704975 w 2000250"/>
                <a:gd name="connsiteY31" fmla="*/ 230981 h 1269206"/>
                <a:gd name="connsiteX32" fmla="*/ 1766887 w 2000250"/>
                <a:gd name="connsiteY32" fmla="*/ 228600 h 1269206"/>
                <a:gd name="connsiteX33" fmla="*/ 1840706 w 2000250"/>
                <a:gd name="connsiteY33" fmla="*/ 330994 h 1269206"/>
                <a:gd name="connsiteX34" fmla="*/ 1828800 w 2000250"/>
                <a:gd name="connsiteY34" fmla="*/ 476250 h 1269206"/>
                <a:gd name="connsiteX35" fmla="*/ 1819275 w 2000250"/>
                <a:gd name="connsiteY35" fmla="*/ 609600 h 1269206"/>
                <a:gd name="connsiteX36" fmla="*/ 1812131 w 2000250"/>
                <a:gd name="connsiteY36" fmla="*/ 740569 h 1269206"/>
                <a:gd name="connsiteX37" fmla="*/ 1862137 w 2000250"/>
                <a:gd name="connsiteY37" fmla="*/ 809625 h 1269206"/>
                <a:gd name="connsiteX38" fmla="*/ 1945481 w 2000250"/>
                <a:gd name="connsiteY38" fmla="*/ 812006 h 1269206"/>
                <a:gd name="connsiteX39" fmla="*/ 2000250 w 2000250"/>
                <a:gd name="connsiteY39" fmla="*/ 764381 h 1269206"/>
                <a:gd name="connsiteX40" fmla="*/ 1952625 w 2000250"/>
                <a:gd name="connsiteY40" fmla="*/ 733425 h 1269206"/>
                <a:gd name="connsiteX41" fmla="*/ 1893093 w 2000250"/>
                <a:gd name="connsiteY41" fmla="*/ 738188 h 1269206"/>
                <a:gd name="connsiteX42" fmla="*/ 1866900 w 2000250"/>
                <a:gd name="connsiteY42" fmla="*/ 681038 h 1269206"/>
                <a:gd name="connsiteX43" fmla="*/ 1869281 w 2000250"/>
                <a:gd name="connsiteY43" fmla="*/ 557213 h 1269206"/>
                <a:gd name="connsiteX44" fmla="*/ 1885950 w 2000250"/>
                <a:gd name="connsiteY44" fmla="*/ 416719 h 1269206"/>
                <a:gd name="connsiteX45" fmla="*/ 1885950 w 2000250"/>
                <a:gd name="connsiteY45" fmla="*/ 314325 h 1269206"/>
                <a:gd name="connsiteX46" fmla="*/ 1862137 w 2000250"/>
                <a:gd name="connsiteY46" fmla="*/ 233363 h 1269206"/>
                <a:gd name="connsiteX47" fmla="*/ 1774031 w 2000250"/>
                <a:gd name="connsiteY47" fmla="*/ 169069 h 1269206"/>
                <a:gd name="connsiteX48" fmla="*/ 1702593 w 2000250"/>
                <a:gd name="connsiteY48" fmla="*/ 159544 h 1269206"/>
                <a:gd name="connsiteX49" fmla="*/ 1654969 w 2000250"/>
                <a:gd name="connsiteY49" fmla="*/ 190500 h 1269206"/>
                <a:gd name="connsiteX50" fmla="*/ 1593056 w 2000250"/>
                <a:gd name="connsiteY50" fmla="*/ 271463 h 1269206"/>
                <a:gd name="connsiteX51" fmla="*/ 1543050 w 2000250"/>
                <a:gd name="connsiteY51" fmla="*/ 254794 h 1269206"/>
                <a:gd name="connsiteX52" fmla="*/ 1231106 w 2000250"/>
                <a:gd name="connsiteY52" fmla="*/ 297656 h 1269206"/>
                <a:gd name="connsiteX53" fmla="*/ 973931 w 2000250"/>
                <a:gd name="connsiteY53" fmla="*/ 292894 h 1269206"/>
                <a:gd name="connsiteX54" fmla="*/ 766762 w 2000250"/>
                <a:gd name="connsiteY54" fmla="*/ 257175 h 1269206"/>
                <a:gd name="connsiteX55" fmla="*/ 571500 w 2000250"/>
                <a:gd name="connsiteY55" fmla="*/ 195263 h 1269206"/>
                <a:gd name="connsiteX56" fmla="*/ 481012 w 2000250"/>
                <a:gd name="connsiteY56" fmla="*/ 166688 h 1269206"/>
                <a:gd name="connsiteX57" fmla="*/ 511968 w 2000250"/>
                <a:gd name="connsiteY57" fmla="*/ 90488 h 1269206"/>
                <a:gd name="connsiteX58" fmla="*/ 421481 w 2000250"/>
                <a:gd name="connsiteY58" fmla="*/ 145256 h 1269206"/>
                <a:gd name="connsiteX59" fmla="*/ 311943 w 2000250"/>
                <a:gd name="connsiteY59" fmla="*/ 119063 h 1269206"/>
                <a:gd name="connsiteX60" fmla="*/ 211931 w 2000250"/>
                <a:gd name="connsiteY60" fmla="*/ 114300 h 1269206"/>
                <a:gd name="connsiteX61" fmla="*/ 173831 w 2000250"/>
                <a:gd name="connsiteY61" fmla="*/ 85725 h 1269206"/>
                <a:gd name="connsiteX62" fmla="*/ 180975 w 2000250"/>
                <a:gd name="connsiteY62" fmla="*/ 0 h 1269206"/>
                <a:gd name="connsiteX63" fmla="*/ 147637 w 2000250"/>
                <a:gd name="connsiteY63" fmla="*/ 21431 h 1269206"/>
                <a:gd name="connsiteX64" fmla="*/ 145256 w 2000250"/>
                <a:gd name="connsiteY64" fmla="*/ 121444 h 1269206"/>
                <a:gd name="connsiteX65" fmla="*/ 78581 w 2000250"/>
                <a:gd name="connsiteY65" fmla="*/ 126206 h 1269206"/>
                <a:gd name="connsiteX66" fmla="*/ 0 w 2000250"/>
                <a:gd name="connsiteY66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704975 w 2000250"/>
                <a:gd name="connsiteY31" fmla="*/ 230981 h 1269206"/>
                <a:gd name="connsiteX32" fmla="*/ 1766887 w 2000250"/>
                <a:gd name="connsiteY32" fmla="*/ 228600 h 1269206"/>
                <a:gd name="connsiteX33" fmla="*/ 1840706 w 2000250"/>
                <a:gd name="connsiteY33" fmla="*/ 330994 h 1269206"/>
                <a:gd name="connsiteX34" fmla="*/ 1828800 w 2000250"/>
                <a:gd name="connsiteY34" fmla="*/ 476250 h 1269206"/>
                <a:gd name="connsiteX35" fmla="*/ 1819275 w 2000250"/>
                <a:gd name="connsiteY35" fmla="*/ 609600 h 1269206"/>
                <a:gd name="connsiteX36" fmla="*/ 1812131 w 2000250"/>
                <a:gd name="connsiteY36" fmla="*/ 740569 h 1269206"/>
                <a:gd name="connsiteX37" fmla="*/ 1862137 w 2000250"/>
                <a:gd name="connsiteY37" fmla="*/ 809625 h 1269206"/>
                <a:gd name="connsiteX38" fmla="*/ 1945481 w 2000250"/>
                <a:gd name="connsiteY38" fmla="*/ 812006 h 1269206"/>
                <a:gd name="connsiteX39" fmla="*/ 2000250 w 2000250"/>
                <a:gd name="connsiteY39" fmla="*/ 764381 h 1269206"/>
                <a:gd name="connsiteX40" fmla="*/ 1952625 w 2000250"/>
                <a:gd name="connsiteY40" fmla="*/ 733425 h 1269206"/>
                <a:gd name="connsiteX41" fmla="*/ 1893093 w 2000250"/>
                <a:gd name="connsiteY41" fmla="*/ 738188 h 1269206"/>
                <a:gd name="connsiteX42" fmla="*/ 1866900 w 2000250"/>
                <a:gd name="connsiteY42" fmla="*/ 681038 h 1269206"/>
                <a:gd name="connsiteX43" fmla="*/ 1869281 w 2000250"/>
                <a:gd name="connsiteY43" fmla="*/ 557213 h 1269206"/>
                <a:gd name="connsiteX44" fmla="*/ 1885950 w 2000250"/>
                <a:gd name="connsiteY44" fmla="*/ 416719 h 1269206"/>
                <a:gd name="connsiteX45" fmla="*/ 1885950 w 2000250"/>
                <a:gd name="connsiteY45" fmla="*/ 314325 h 1269206"/>
                <a:gd name="connsiteX46" fmla="*/ 1862137 w 2000250"/>
                <a:gd name="connsiteY46" fmla="*/ 233363 h 1269206"/>
                <a:gd name="connsiteX47" fmla="*/ 1774031 w 2000250"/>
                <a:gd name="connsiteY47" fmla="*/ 169069 h 1269206"/>
                <a:gd name="connsiteX48" fmla="*/ 1702593 w 2000250"/>
                <a:gd name="connsiteY48" fmla="*/ 159544 h 1269206"/>
                <a:gd name="connsiteX49" fmla="*/ 1654969 w 2000250"/>
                <a:gd name="connsiteY49" fmla="*/ 190500 h 1269206"/>
                <a:gd name="connsiteX50" fmla="*/ 1593056 w 2000250"/>
                <a:gd name="connsiteY50" fmla="*/ 271463 h 1269206"/>
                <a:gd name="connsiteX51" fmla="*/ 1543050 w 2000250"/>
                <a:gd name="connsiteY51" fmla="*/ 254794 h 1269206"/>
                <a:gd name="connsiteX52" fmla="*/ 1231106 w 2000250"/>
                <a:gd name="connsiteY52" fmla="*/ 297656 h 1269206"/>
                <a:gd name="connsiteX53" fmla="*/ 973931 w 2000250"/>
                <a:gd name="connsiteY53" fmla="*/ 292894 h 1269206"/>
                <a:gd name="connsiteX54" fmla="*/ 766762 w 2000250"/>
                <a:gd name="connsiteY54" fmla="*/ 257175 h 1269206"/>
                <a:gd name="connsiteX55" fmla="*/ 571500 w 2000250"/>
                <a:gd name="connsiteY55" fmla="*/ 195263 h 1269206"/>
                <a:gd name="connsiteX56" fmla="*/ 481012 w 2000250"/>
                <a:gd name="connsiteY56" fmla="*/ 166688 h 1269206"/>
                <a:gd name="connsiteX57" fmla="*/ 511968 w 2000250"/>
                <a:gd name="connsiteY57" fmla="*/ 90488 h 1269206"/>
                <a:gd name="connsiteX58" fmla="*/ 421481 w 2000250"/>
                <a:gd name="connsiteY58" fmla="*/ 145256 h 1269206"/>
                <a:gd name="connsiteX59" fmla="*/ 311943 w 2000250"/>
                <a:gd name="connsiteY59" fmla="*/ 119063 h 1269206"/>
                <a:gd name="connsiteX60" fmla="*/ 211931 w 2000250"/>
                <a:gd name="connsiteY60" fmla="*/ 114300 h 1269206"/>
                <a:gd name="connsiteX61" fmla="*/ 173831 w 2000250"/>
                <a:gd name="connsiteY61" fmla="*/ 85725 h 1269206"/>
                <a:gd name="connsiteX62" fmla="*/ 180975 w 2000250"/>
                <a:gd name="connsiteY62" fmla="*/ 0 h 1269206"/>
                <a:gd name="connsiteX63" fmla="*/ 147637 w 2000250"/>
                <a:gd name="connsiteY63" fmla="*/ 21431 h 1269206"/>
                <a:gd name="connsiteX64" fmla="*/ 145256 w 2000250"/>
                <a:gd name="connsiteY64" fmla="*/ 121444 h 1269206"/>
                <a:gd name="connsiteX65" fmla="*/ 78581 w 2000250"/>
                <a:gd name="connsiteY65" fmla="*/ 126206 h 1269206"/>
                <a:gd name="connsiteX66" fmla="*/ 0 w 2000250"/>
                <a:gd name="connsiteY66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704975 w 2000250"/>
                <a:gd name="connsiteY31" fmla="*/ 230981 h 1269206"/>
                <a:gd name="connsiteX32" fmla="*/ 1766887 w 2000250"/>
                <a:gd name="connsiteY32" fmla="*/ 228600 h 1269206"/>
                <a:gd name="connsiteX33" fmla="*/ 1840706 w 2000250"/>
                <a:gd name="connsiteY33" fmla="*/ 330994 h 1269206"/>
                <a:gd name="connsiteX34" fmla="*/ 1828800 w 2000250"/>
                <a:gd name="connsiteY34" fmla="*/ 476250 h 1269206"/>
                <a:gd name="connsiteX35" fmla="*/ 1819275 w 2000250"/>
                <a:gd name="connsiteY35" fmla="*/ 609600 h 1269206"/>
                <a:gd name="connsiteX36" fmla="*/ 1812131 w 2000250"/>
                <a:gd name="connsiteY36" fmla="*/ 740569 h 1269206"/>
                <a:gd name="connsiteX37" fmla="*/ 1862137 w 2000250"/>
                <a:gd name="connsiteY37" fmla="*/ 809625 h 1269206"/>
                <a:gd name="connsiteX38" fmla="*/ 1945481 w 2000250"/>
                <a:gd name="connsiteY38" fmla="*/ 812006 h 1269206"/>
                <a:gd name="connsiteX39" fmla="*/ 2000250 w 2000250"/>
                <a:gd name="connsiteY39" fmla="*/ 764381 h 1269206"/>
                <a:gd name="connsiteX40" fmla="*/ 1952625 w 2000250"/>
                <a:gd name="connsiteY40" fmla="*/ 733425 h 1269206"/>
                <a:gd name="connsiteX41" fmla="*/ 1893093 w 2000250"/>
                <a:gd name="connsiteY41" fmla="*/ 738188 h 1269206"/>
                <a:gd name="connsiteX42" fmla="*/ 1866900 w 2000250"/>
                <a:gd name="connsiteY42" fmla="*/ 681038 h 1269206"/>
                <a:gd name="connsiteX43" fmla="*/ 1869281 w 2000250"/>
                <a:gd name="connsiteY43" fmla="*/ 557213 h 1269206"/>
                <a:gd name="connsiteX44" fmla="*/ 1885950 w 2000250"/>
                <a:gd name="connsiteY44" fmla="*/ 416719 h 1269206"/>
                <a:gd name="connsiteX45" fmla="*/ 1885950 w 2000250"/>
                <a:gd name="connsiteY45" fmla="*/ 314325 h 1269206"/>
                <a:gd name="connsiteX46" fmla="*/ 1862137 w 2000250"/>
                <a:gd name="connsiteY46" fmla="*/ 233363 h 1269206"/>
                <a:gd name="connsiteX47" fmla="*/ 1774031 w 2000250"/>
                <a:gd name="connsiteY47" fmla="*/ 169069 h 1269206"/>
                <a:gd name="connsiteX48" fmla="*/ 1745456 w 2000250"/>
                <a:gd name="connsiteY48" fmla="*/ 154781 h 1269206"/>
                <a:gd name="connsiteX49" fmla="*/ 1702593 w 2000250"/>
                <a:gd name="connsiteY49" fmla="*/ 159544 h 1269206"/>
                <a:gd name="connsiteX50" fmla="*/ 1654969 w 2000250"/>
                <a:gd name="connsiteY50" fmla="*/ 190500 h 1269206"/>
                <a:gd name="connsiteX51" fmla="*/ 1593056 w 2000250"/>
                <a:gd name="connsiteY51" fmla="*/ 271463 h 1269206"/>
                <a:gd name="connsiteX52" fmla="*/ 1543050 w 2000250"/>
                <a:gd name="connsiteY52" fmla="*/ 254794 h 1269206"/>
                <a:gd name="connsiteX53" fmla="*/ 1231106 w 2000250"/>
                <a:gd name="connsiteY53" fmla="*/ 297656 h 1269206"/>
                <a:gd name="connsiteX54" fmla="*/ 973931 w 2000250"/>
                <a:gd name="connsiteY54" fmla="*/ 292894 h 1269206"/>
                <a:gd name="connsiteX55" fmla="*/ 766762 w 2000250"/>
                <a:gd name="connsiteY55" fmla="*/ 257175 h 1269206"/>
                <a:gd name="connsiteX56" fmla="*/ 571500 w 2000250"/>
                <a:gd name="connsiteY56" fmla="*/ 195263 h 1269206"/>
                <a:gd name="connsiteX57" fmla="*/ 481012 w 2000250"/>
                <a:gd name="connsiteY57" fmla="*/ 166688 h 1269206"/>
                <a:gd name="connsiteX58" fmla="*/ 511968 w 2000250"/>
                <a:gd name="connsiteY58" fmla="*/ 90488 h 1269206"/>
                <a:gd name="connsiteX59" fmla="*/ 421481 w 2000250"/>
                <a:gd name="connsiteY59" fmla="*/ 145256 h 1269206"/>
                <a:gd name="connsiteX60" fmla="*/ 311943 w 2000250"/>
                <a:gd name="connsiteY60" fmla="*/ 119063 h 1269206"/>
                <a:gd name="connsiteX61" fmla="*/ 211931 w 2000250"/>
                <a:gd name="connsiteY61" fmla="*/ 114300 h 1269206"/>
                <a:gd name="connsiteX62" fmla="*/ 173831 w 2000250"/>
                <a:gd name="connsiteY62" fmla="*/ 85725 h 1269206"/>
                <a:gd name="connsiteX63" fmla="*/ 180975 w 2000250"/>
                <a:gd name="connsiteY63" fmla="*/ 0 h 1269206"/>
                <a:gd name="connsiteX64" fmla="*/ 147637 w 2000250"/>
                <a:gd name="connsiteY64" fmla="*/ 21431 h 1269206"/>
                <a:gd name="connsiteX65" fmla="*/ 145256 w 2000250"/>
                <a:gd name="connsiteY65" fmla="*/ 121444 h 1269206"/>
                <a:gd name="connsiteX66" fmla="*/ 78581 w 2000250"/>
                <a:gd name="connsiteY66" fmla="*/ 126206 h 1269206"/>
                <a:gd name="connsiteX67" fmla="*/ 0 w 2000250"/>
                <a:gd name="connsiteY67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704975 w 2000250"/>
                <a:gd name="connsiteY31" fmla="*/ 230981 h 1269206"/>
                <a:gd name="connsiteX32" fmla="*/ 1766887 w 2000250"/>
                <a:gd name="connsiteY32" fmla="*/ 228600 h 1269206"/>
                <a:gd name="connsiteX33" fmla="*/ 1840706 w 2000250"/>
                <a:gd name="connsiteY33" fmla="*/ 330994 h 1269206"/>
                <a:gd name="connsiteX34" fmla="*/ 1828800 w 2000250"/>
                <a:gd name="connsiteY34" fmla="*/ 476250 h 1269206"/>
                <a:gd name="connsiteX35" fmla="*/ 1819275 w 2000250"/>
                <a:gd name="connsiteY35" fmla="*/ 609600 h 1269206"/>
                <a:gd name="connsiteX36" fmla="*/ 1812131 w 2000250"/>
                <a:gd name="connsiteY36" fmla="*/ 740569 h 1269206"/>
                <a:gd name="connsiteX37" fmla="*/ 1862137 w 2000250"/>
                <a:gd name="connsiteY37" fmla="*/ 809625 h 1269206"/>
                <a:gd name="connsiteX38" fmla="*/ 1945481 w 2000250"/>
                <a:gd name="connsiteY38" fmla="*/ 812006 h 1269206"/>
                <a:gd name="connsiteX39" fmla="*/ 2000250 w 2000250"/>
                <a:gd name="connsiteY39" fmla="*/ 764381 h 1269206"/>
                <a:gd name="connsiteX40" fmla="*/ 1952625 w 2000250"/>
                <a:gd name="connsiteY40" fmla="*/ 733425 h 1269206"/>
                <a:gd name="connsiteX41" fmla="*/ 1893093 w 2000250"/>
                <a:gd name="connsiteY41" fmla="*/ 738188 h 1269206"/>
                <a:gd name="connsiteX42" fmla="*/ 1866900 w 2000250"/>
                <a:gd name="connsiteY42" fmla="*/ 681038 h 1269206"/>
                <a:gd name="connsiteX43" fmla="*/ 1869281 w 2000250"/>
                <a:gd name="connsiteY43" fmla="*/ 557213 h 1269206"/>
                <a:gd name="connsiteX44" fmla="*/ 1885950 w 2000250"/>
                <a:gd name="connsiteY44" fmla="*/ 416719 h 1269206"/>
                <a:gd name="connsiteX45" fmla="*/ 1885950 w 2000250"/>
                <a:gd name="connsiteY45" fmla="*/ 314325 h 1269206"/>
                <a:gd name="connsiteX46" fmla="*/ 1862137 w 2000250"/>
                <a:gd name="connsiteY46" fmla="*/ 233363 h 1269206"/>
                <a:gd name="connsiteX47" fmla="*/ 1812131 w 2000250"/>
                <a:gd name="connsiteY47" fmla="*/ 190500 h 1269206"/>
                <a:gd name="connsiteX48" fmla="*/ 1774031 w 2000250"/>
                <a:gd name="connsiteY48" fmla="*/ 169069 h 1269206"/>
                <a:gd name="connsiteX49" fmla="*/ 1745456 w 2000250"/>
                <a:gd name="connsiteY49" fmla="*/ 154781 h 1269206"/>
                <a:gd name="connsiteX50" fmla="*/ 1702593 w 2000250"/>
                <a:gd name="connsiteY50" fmla="*/ 159544 h 1269206"/>
                <a:gd name="connsiteX51" fmla="*/ 1654969 w 2000250"/>
                <a:gd name="connsiteY51" fmla="*/ 190500 h 1269206"/>
                <a:gd name="connsiteX52" fmla="*/ 1593056 w 2000250"/>
                <a:gd name="connsiteY52" fmla="*/ 271463 h 1269206"/>
                <a:gd name="connsiteX53" fmla="*/ 1543050 w 2000250"/>
                <a:gd name="connsiteY53" fmla="*/ 254794 h 1269206"/>
                <a:gd name="connsiteX54" fmla="*/ 1231106 w 2000250"/>
                <a:gd name="connsiteY54" fmla="*/ 297656 h 1269206"/>
                <a:gd name="connsiteX55" fmla="*/ 973931 w 2000250"/>
                <a:gd name="connsiteY55" fmla="*/ 292894 h 1269206"/>
                <a:gd name="connsiteX56" fmla="*/ 766762 w 2000250"/>
                <a:gd name="connsiteY56" fmla="*/ 257175 h 1269206"/>
                <a:gd name="connsiteX57" fmla="*/ 571500 w 2000250"/>
                <a:gd name="connsiteY57" fmla="*/ 195263 h 1269206"/>
                <a:gd name="connsiteX58" fmla="*/ 481012 w 2000250"/>
                <a:gd name="connsiteY58" fmla="*/ 166688 h 1269206"/>
                <a:gd name="connsiteX59" fmla="*/ 511968 w 2000250"/>
                <a:gd name="connsiteY59" fmla="*/ 90488 h 1269206"/>
                <a:gd name="connsiteX60" fmla="*/ 421481 w 2000250"/>
                <a:gd name="connsiteY60" fmla="*/ 145256 h 1269206"/>
                <a:gd name="connsiteX61" fmla="*/ 311943 w 2000250"/>
                <a:gd name="connsiteY61" fmla="*/ 119063 h 1269206"/>
                <a:gd name="connsiteX62" fmla="*/ 211931 w 2000250"/>
                <a:gd name="connsiteY62" fmla="*/ 114300 h 1269206"/>
                <a:gd name="connsiteX63" fmla="*/ 173831 w 2000250"/>
                <a:gd name="connsiteY63" fmla="*/ 85725 h 1269206"/>
                <a:gd name="connsiteX64" fmla="*/ 180975 w 2000250"/>
                <a:gd name="connsiteY64" fmla="*/ 0 h 1269206"/>
                <a:gd name="connsiteX65" fmla="*/ 147637 w 2000250"/>
                <a:gd name="connsiteY65" fmla="*/ 21431 h 1269206"/>
                <a:gd name="connsiteX66" fmla="*/ 145256 w 2000250"/>
                <a:gd name="connsiteY66" fmla="*/ 121444 h 1269206"/>
                <a:gd name="connsiteX67" fmla="*/ 78581 w 2000250"/>
                <a:gd name="connsiteY67" fmla="*/ 126206 h 1269206"/>
                <a:gd name="connsiteX68" fmla="*/ 0 w 2000250"/>
                <a:gd name="connsiteY68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704975 w 2000250"/>
                <a:gd name="connsiteY31" fmla="*/ 230981 h 1269206"/>
                <a:gd name="connsiteX32" fmla="*/ 1766887 w 2000250"/>
                <a:gd name="connsiteY32" fmla="*/ 228600 h 1269206"/>
                <a:gd name="connsiteX33" fmla="*/ 1840706 w 2000250"/>
                <a:gd name="connsiteY33" fmla="*/ 330994 h 1269206"/>
                <a:gd name="connsiteX34" fmla="*/ 1828800 w 2000250"/>
                <a:gd name="connsiteY34" fmla="*/ 476250 h 1269206"/>
                <a:gd name="connsiteX35" fmla="*/ 1819275 w 2000250"/>
                <a:gd name="connsiteY35" fmla="*/ 609600 h 1269206"/>
                <a:gd name="connsiteX36" fmla="*/ 1812131 w 2000250"/>
                <a:gd name="connsiteY36" fmla="*/ 740569 h 1269206"/>
                <a:gd name="connsiteX37" fmla="*/ 1862137 w 2000250"/>
                <a:gd name="connsiteY37" fmla="*/ 809625 h 1269206"/>
                <a:gd name="connsiteX38" fmla="*/ 1945481 w 2000250"/>
                <a:gd name="connsiteY38" fmla="*/ 812006 h 1269206"/>
                <a:gd name="connsiteX39" fmla="*/ 2000250 w 2000250"/>
                <a:gd name="connsiteY39" fmla="*/ 764381 h 1269206"/>
                <a:gd name="connsiteX40" fmla="*/ 1952625 w 2000250"/>
                <a:gd name="connsiteY40" fmla="*/ 733425 h 1269206"/>
                <a:gd name="connsiteX41" fmla="*/ 1893093 w 2000250"/>
                <a:gd name="connsiteY41" fmla="*/ 738188 h 1269206"/>
                <a:gd name="connsiteX42" fmla="*/ 1866900 w 2000250"/>
                <a:gd name="connsiteY42" fmla="*/ 681038 h 1269206"/>
                <a:gd name="connsiteX43" fmla="*/ 1869281 w 2000250"/>
                <a:gd name="connsiteY43" fmla="*/ 557213 h 1269206"/>
                <a:gd name="connsiteX44" fmla="*/ 1885950 w 2000250"/>
                <a:gd name="connsiteY44" fmla="*/ 416719 h 1269206"/>
                <a:gd name="connsiteX45" fmla="*/ 1885950 w 2000250"/>
                <a:gd name="connsiteY45" fmla="*/ 314325 h 1269206"/>
                <a:gd name="connsiteX46" fmla="*/ 1862137 w 2000250"/>
                <a:gd name="connsiteY46" fmla="*/ 233363 h 1269206"/>
                <a:gd name="connsiteX47" fmla="*/ 1812131 w 2000250"/>
                <a:gd name="connsiteY47" fmla="*/ 190500 h 1269206"/>
                <a:gd name="connsiteX48" fmla="*/ 1788319 w 2000250"/>
                <a:gd name="connsiteY48" fmla="*/ 164307 h 1269206"/>
                <a:gd name="connsiteX49" fmla="*/ 1745456 w 2000250"/>
                <a:gd name="connsiteY49" fmla="*/ 154781 h 1269206"/>
                <a:gd name="connsiteX50" fmla="*/ 1702593 w 2000250"/>
                <a:gd name="connsiteY50" fmla="*/ 159544 h 1269206"/>
                <a:gd name="connsiteX51" fmla="*/ 1654969 w 2000250"/>
                <a:gd name="connsiteY51" fmla="*/ 190500 h 1269206"/>
                <a:gd name="connsiteX52" fmla="*/ 1593056 w 2000250"/>
                <a:gd name="connsiteY52" fmla="*/ 271463 h 1269206"/>
                <a:gd name="connsiteX53" fmla="*/ 1543050 w 2000250"/>
                <a:gd name="connsiteY53" fmla="*/ 254794 h 1269206"/>
                <a:gd name="connsiteX54" fmla="*/ 1231106 w 2000250"/>
                <a:gd name="connsiteY54" fmla="*/ 297656 h 1269206"/>
                <a:gd name="connsiteX55" fmla="*/ 973931 w 2000250"/>
                <a:gd name="connsiteY55" fmla="*/ 292894 h 1269206"/>
                <a:gd name="connsiteX56" fmla="*/ 766762 w 2000250"/>
                <a:gd name="connsiteY56" fmla="*/ 257175 h 1269206"/>
                <a:gd name="connsiteX57" fmla="*/ 571500 w 2000250"/>
                <a:gd name="connsiteY57" fmla="*/ 195263 h 1269206"/>
                <a:gd name="connsiteX58" fmla="*/ 481012 w 2000250"/>
                <a:gd name="connsiteY58" fmla="*/ 166688 h 1269206"/>
                <a:gd name="connsiteX59" fmla="*/ 511968 w 2000250"/>
                <a:gd name="connsiteY59" fmla="*/ 90488 h 1269206"/>
                <a:gd name="connsiteX60" fmla="*/ 421481 w 2000250"/>
                <a:gd name="connsiteY60" fmla="*/ 145256 h 1269206"/>
                <a:gd name="connsiteX61" fmla="*/ 311943 w 2000250"/>
                <a:gd name="connsiteY61" fmla="*/ 119063 h 1269206"/>
                <a:gd name="connsiteX62" fmla="*/ 211931 w 2000250"/>
                <a:gd name="connsiteY62" fmla="*/ 114300 h 1269206"/>
                <a:gd name="connsiteX63" fmla="*/ 173831 w 2000250"/>
                <a:gd name="connsiteY63" fmla="*/ 85725 h 1269206"/>
                <a:gd name="connsiteX64" fmla="*/ 180975 w 2000250"/>
                <a:gd name="connsiteY64" fmla="*/ 0 h 1269206"/>
                <a:gd name="connsiteX65" fmla="*/ 147637 w 2000250"/>
                <a:gd name="connsiteY65" fmla="*/ 21431 h 1269206"/>
                <a:gd name="connsiteX66" fmla="*/ 145256 w 2000250"/>
                <a:gd name="connsiteY66" fmla="*/ 121444 h 1269206"/>
                <a:gd name="connsiteX67" fmla="*/ 78581 w 2000250"/>
                <a:gd name="connsiteY67" fmla="*/ 126206 h 1269206"/>
                <a:gd name="connsiteX68" fmla="*/ 0 w 2000250"/>
                <a:gd name="connsiteY68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704975 w 2000250"/>
                <a:gd name="connsiteY31" fmla="*/ 230981 h 1269206"/>
                <a:gd name="connsiteX32" fmla="*/ 1766887 w 2000250"/>
                <a:gd name="connsiteY32" fmla="*/ 228600 h 1269206"/>
                <a:gd name="connsiteX33" fmla="*/ 1840706 w 2000250"/>
                <a:gd name="connsiteY33" fmla="*/ 330994 h 1269206"/>
                <a:gd name="connsiteX34" fmla="*/ 1828800 w 2000250"/>
                <a:gd name="connsiteY34" fmla="*/ 476250 h 1269206"/>
                <a:gd name="connsiteX35" fmla="*/ 1819275 w 2000250"/>
                <a:gd name="connsiteY35" fmla="*/ 609600 h 1269206"/>
                <a:gd name="connsiteX36" fmla="*/ 1812131 w 2000250"/>
                <a:gd name="connsiteY36" fmla="*/ 740569 h 1269206"/>
                <a:gd name="connsiteX37" fmla="*/ 1862137 w 2000250"/>
                <a:gd name="connsiteY37" fmla="*/ 809625 h 1269206"/>
                <a:gd name="connsiteX38" fmla="*/ 1945481 w 2000250"/>
                <a:gd name="connsiteY38" fmla="*/ 812006 h 1269206"/>
                <a:gd name="connsiteX39" fmla="*/ 2000250 w 2000250"/>
                <a:gd name="connsiteY39" fmla="*/ 764381 h 1269206"/>
                <a:gd name="connsiteX40" fmla="*/ 1952625 w 2000250"/>
                <a:gd name="connsiteY40" fmla="*/ 733425 h 1269206"/>
                <a:gd name="connsiteX41" fmla="*/ 1893093 w 2000250"/>
                <a:gd name="connsiteY41" fmla="*/ 738188 h 1269206"/>
                <a:gd name="connsiteX42" fmla="*/ 1866900 w 2000250"/>
                <a:gd name="connsiteY42" fmla="*/ 681038 h 1269206"/>
                <a:gd name="connsiteX43" fmla="*/ 1869281 w 2000250"/>
                <a:gd name="connsiteY43" fmla="*/ 557213 h 1269206"/>
                <a:gd name="connsiteX44" fmla="*/ 1885950 w 2000250"/>
                <a:gd name="connsiteY44" fmla="*/ 416719 h 1269206"/>
                <a:gd name="connsiteX45" fmla="*/ 1885950 w 2000250"/>
                <a:gd name="connsiteY45" fmla="*/ 314325 h 1269206"/>
                <a:gd name="connsiteX46" fmla="*/ 1862137 w 2000250"/>
                <a:gd name="connsiteY46" fmla="*/ 233363 h 1269206"/>
                <a:gd name="connsiteX47" fmla="*/ 1838325 w 2000250"/>
                <a:gd name="connsiteY47" fmla="*/ 202406 h 1269206"/>
                <a:gd name="connsiteX48" fmla="*/ 1812131 w 2000250"/>
                <a:gd name="connsiteY48" fmla="*/ 190500 h 1269206"/>
                <a:gd name="connsiteX49" fmla="*/ 1788319 w 2000250"/>
                <a:gd name="connsiteY49" fmla="*/ 164307 h 1269206"/>
                <a:gd name="connsiteX50" fmla="*/ 1745456 w 2000250"/>
                <a:gd name="connsiteY50" fmla="*/ 154781 h 1269206"/>
                <a:gd name="connsiteX51" fmla="*/ 1702593 w 2000250"/>
                <a:gd name="connsiteY51" fmla="*/ 159544 h 1269206"/>
                <a:gd name="connsiteX52" fmla="*/ 1654969 w 2000250"/>
                <a:gd name="connsiteY52" fmla="*/ 190500 h 1269206"/>
                <a:gd name="connsiteX53" fmla="*/ 1593056 w 2000250"/>
                <a:gd name="connsiteY53" fmla="*/ 271463 h 1269206"/>
                <a:gd name="connsiteX54" fmla="*/ 1543050 w 2000250"/>
                <a:gd name="connsiteY54" fmla="*/ 254794 h 1269206"/>
                <a:gd name="connsiteX55" fmla="*/ 1231106 w 2000250"/>
                <a:gd name="connsiteY55" fmla="*/ 297656 h 1269206"/>
                <a:gd name="connsiteX56" fmla="*/ 973931 w 2000250"/>
                <a:gd name="connsiteY56" fmla="*/ 292894 h 1269206"/>
                <a:gd name="connsiteX57" fmla="*/ 766762 w 2000250"/>
                <a:gd name="connsiteY57" fmla="*/ 257175 h 1269206"/>
                <a:gd name="connsiteX58" fmla="*/ 571500 w 2000250"/>
                <a:gd name="connsiteY58" fmla="*/ 195263 h 1269206"/>
                <a:gd name="connsiteX59" fmla="*/ 481012 w 2000250"/>
                <a:gd name="connsiteY59" fmla="*/ 166688 h 1269206"/>
                <a:gd name="connsiteX60" fmla="*/ 511968 w 2000250"/>
                <a:gd name="connsiteY60" fmla="*/ 90488 h 1269206"/>
                <a:gd name="connsiteX61" fmla="*/ 421481 w 2000250"/>
                <a:gd name="connsiteY61" fmla="*/ 145256 h 1269206"/>
                <a:gd name="connsiteX62" fmla="*/ 311943 w 2000250"/>
                <a:gd name="connsiteY62" fmla="*/ 119063 h 1269206"/>
                <a:gd name="connsiteX63" fmla="*/ 211931 w 2000250"/>
                <a:gd name="connsiteY63" fmla="*/ 114300 h 1269206"/>
                <a:gd name="connsiteX64" fmla="*/ 173831 w 2000250"/>
                <a:gd name="connsiteY64" fmla="*/ 85725 h 1269206"/>
                <a:gd name="connsiteX65" fmla="*/ 180975 w 2000250"/>
                <a:gd name="connsiteY65" fmla="*/ 0 h 1269206"/>
                <a:gd name="connsiteX66" fmla="*/ 147637 w 2000250"/>
                <a:gd name="connsiteY66" fmla="*/ 21431 h 1269206"/>
                <a:gd name="connsiteX67" fmla="*/ 145256 w 2000250"/>
                <a:gd name="connsiteY67" fmla="*/ 121444 h 1269206"/>
                <a:gd name="connsiteX68" fmla="*/ 78581 w 2000250"/>
                <a:gd name="connsiteY68" fmla="*/ 126206 h 1269206"/>
                <a:gd name="connsiteX69" fmla="*/ 0 w 2000250"/>
                <a:gd name="connsiteY69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704975 w 2000250"/>
                <a:gd name="connsiteY31" fmla="*/ 230981 h 1269206"/>
                <a:gd name="connsiteX32" fmla="*/ 1766887 w 2000250"/>
                <a:gd name="connsiteY32" fmla="*/ 228600 h 1269206"/>
                <a:gd name="connsiteX33" fmla="*/ 1840706 w 2000250"/>
                <a:gd name="connsiteY33" fmla="*/ 330994 h 1269206"/>
                <a:gd name="connsiteX34" fmla="*/ 1828800 w 2000250"/>
                <a:gd name="connsiteY34" fmla="*/ 476250 h 1269206"/>
                <a:gd name="connsiteX35" fmla="*/ 1819275 w 2000250"/>
                <a:gd name="connsiteY35" fmla="*/ 609600 h 1269206"/>
                <a:gd name="connsiteX36" fmla="*/ 1812131 w 2000250"/>
                <a:gd name="connsiteY36" fmla="*/ 740569 h 1269206"/>
                <a:gd name="connsiteX37" fmla="*/ 1862137 w 2000250"/>
                <a:gd name="connsiteY37" fmla="*/ 809625 h 1269206"/>
                <a:gd name="connsiteX38" fmla="*/ 1945481 w 2000250"/>
                <a:gd name="connsiteY38" fmla="*/ 812006 h 1269206"/>
                <a:gd name="connsiteX39" fmla="*/ 2000250 w 2000250"/>
                <a:gd name="connsiteY39" fmla="*/ 764381 h 1269206"/>
                <a:gd name="connsiteX40" fmla="*/ 1952625 w 2000250"/>
                <a:gd name="connsiteY40" fmla="*/ 733425 h 1269206"/>
                <a:gd name="connsiteX41" fmla="*/ 1893093 w 2000250"/>
                <a:gd name="connsiteY41" fmla="*/ 738188 h 1269206"/>
                <a:gd name="connsiteX42" fmla="*/ 1866900 w 2000250"/>
                <a:gd name="connsiteY42" fmla="*/ 681038 h 1269206"/>
                <a:gd name="connsiteX43" fmla="*/ 1869281 w 2000250"/>
                <a:gd name="connsiteY43" fmla="*/ 557213 h 1269206"/>
                <a:gd name="connsiteX44" fmla="*/ 1885950 w 2000250"/>
                <a:gd name="connsiteY44" fmla="*/ 416719 h 1269206"/>
                <a:gd name="connsiteX45" fmla="*/ 1885950 w 2000250"/>
                <a:gd name="connsiteY45" fmla="*/ 314325 h 1269206"/>
                <a:gd name="connsiteX46" fmla="*/ 1862137 w 2000250"/>
                <a:gd name="connsiteY46" fmla="*/ 233363 h 1269206"/>
                <a:gd name="connsiteX47" fmla="*/ 1838325 w 2000250"/>
                <a:gd name="connsiteY47" fmla="*/ 202406 h 1269206"/>
                <a:gd name="connsiteX48" fmla="*/ 1824037 w 2000250"/>
                <a:gd name="connsiteY48" fmla="*/ 183357 h 1269206"/>
                <a:gd name="connsiteX49" fmla="*/ 1788319 w 2000250"/>
                <a:gd name="connsiteY49" fmla="*/ 164307 h 1269206"/>
                <a:gd name="connsiteX50" fmla="*/ 1745456 w 2000250"/>
                <a:gd name="connsiteY50" fmla="*/ 154781 h 1269206"/>
                <a:gd name="connsiteX51" fmla="*/ 1702593 w 2000250"/>
                <a:gd name="connsiteY51" fmla="*/ 159544 h 1269206"/>
                <a:gd name="connsiteX52" fmla="*/ 1654969 w 2000250"/>
                <a:gd name="connsiteY52" fmla="*/ 190500 h 1269206"/>
                <a:gd name="connsiteX53" fmla="*/ 1593056 w 2000250"/>
                <a:gd name="connsiteY53" fmla="*/ 271463 h 1269206"/>
                <a:gd name="connsiteX54" fmla="*/ 1543050 w 2000250"/>
                <a:gd name="connsiteY54" fmla="*/ 254794 h 1269206"/>
                <a:gd name="connsiteX55" fmla="*/ 1231106 w 2000250"/>
                <a:gd name="connsiteY55" fmla="*/ 297656 h 1269206"/>
                <a:gd name="connsiteX56" fmla="*/ 973931 w 2000250"/>
                <a:gd name="connsiteY56" fmla="*/ 292894 h 1269206"/>
                <a:gd name="connsiteX57" fmla="*/ 766762 w 2000250"/>
                <a:gd name="connsiteY57" fmla="*/ 257175 h 1269206"/>
                <a:gd name="connsiteX58" fmla="*/ 571500 w 2000250"/>
                <a:gd name="connsiteY58" fmla="*/ 195263 h 1269206"/>
                <a:gd name="connsiteX59" fmla="*/ 481012 w 2000250"/>
                <a:gd name="connsiteY59" fmla="*/ 166688 h 1269206"/>
                <a:gd name="connsiteX60" fmla="*/ 511968 w 2000250"/>
                <a:gd name="connsiteY60" fmla="*/ 90488 h 1269206"/>
                <a:gd name="connsiteX61" fmla="*/ 421481 w 2000250"/>
                <a:gd name="connsiteY61" fmla="*/ 145256 h 1269206"/>
                <a:gd name="connsiteX62" fmla="*/ 311943 w 2000250"/>
                <a:gd name="connsiteY62" fmla="*/ 119063 h 1269206"/>
                <a:gd name="connsiteX63" fmla="*/ 211931 w 2000250"/>
                <a:gd name="connsiteY63" fmla="*/ 114300 h 1269206"/>
                <a:gd name="connsiteX64" fmla="*/ 173831 w 2000250"/>
                <a:gd name="connsiteY64" fmla="*/ 85725 h 1269206"/>
                <a:gd name="connsiteX65" fmla="*/ 180975 w 2000250"/>
                <a:gd name="connsiteY65" fmla="*/ 0 h 1269206"/>
                <a:gd name="connsiteX66" fmla="*/ 147637 w 2000250"/>
                <a:gd name="connsiteY66" fmla="*/ 21431 h 1269206"/>
                <a:gd name="connsiteX67" fmla="*/ 145256 w 2000250"/>
                <a:gd name="connsiteY67" fmla="*/ 121444 h 1269206"/>
                <a:gd name="connsiteX68" fmla="*/ 78581 w 2000250"/>
                <a:gd name="connsiteY68" fmla="*/ 126206 h 1269206"/>
                <a:gd name="connsiteX69" fmla="*/ 0 w 2000250"/>
                <a:gd name="connsiteY69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66887 w 2000250"/>
                <a:gd name="connsiteY33" fmla="*/ 228600 h 1269206"/>
                <a:gd name="connsiteX34" fmla="*/ 1840706 w 2000250"/>
                <a:gd name="connsiteY34" fmla="*/ 330994 h 1269206"/>
                <a:gd name="connsiteX35" fmla="*/ 1828800 w 2000250"/>
                <a:gd name="connsiteY35" fmla="*/ 476250 h 1269206"/>
                <a:gd name="connsiteX36" fmla="*/ 1819275 w 2000250"/>
                <a:gd name="connsiteY36" fmla="*/ 609600 h 1269206"/>
                <a:gd name="connsiteX37" fmla="*/ 1812131 w 2000250"/>
                <a:gd name="connsiteY37" fmla="*/ 740569 h 1269206"/>
                <a:gd name="connsiteX38" fmla="*/ 1862137 w 2000250"/>
                <a:gd name="connsiteY38" fmla="*/ 809625 h 1269206"/>
                <a:gd name="connsiteX39" fmla="*/ 1945481 w 2000250"/>
                <a:gd name="connsiteY39" fmla="*/ 812006 h 1269206"/>
                <a:gd name="connsiteX40" fmla="*/ 2000250 w 2000250"/>
                <a:gd name="connsiteY40" fmla="*/ 764381 h 1269206"/>
                <a:gd name="connsiteX41" fmla="*/ 1952625 w 2000250"/>
                <a:gd name="connsiteY41" fmla="*/ 733425 h 1269206"/>
                <a:gd name="connsiteX42" fmla="*/ 1893093 w 2000250"/>
                <a:gd name="connsiteY42" fmla="*/ 738188 h 1269206"/>
                <a:gd name="connsiteX43" fmla="*/ 1866900 w 2000250"/>
                <a:gd name="connsiteY43" fmla="*/ 681038 h 1269206"/>
                <a:gd name="connsiteX44" fmla="*/ 1869281 w 2000250"/>
                <a:gd name="connsiteY44" fmla="*/ 557213 h 1269206"/>
                <a:gd name="connsiteX45" fmla="*/ 1885950 w 2000250"/>
                <a:gd name="connsiteY45" fmla="*/ 416719 h 1269206"/>
                <a:gd name="connsiteX46" fmla="*/ 1885950 w 2000250"/>
                <a:gd name="connsiteY46" fmla="*/ 314325 h 1269206"/>
                <a:gd name="connsiteX47" fmla="*/ 1862137 w 2000250"/>
                <a:gd name="connsiteY47" fmla="*/ 233363 h 1269206"/>
                <a:gd name="connsiteX48" fmla="*/ 1838325 w 2000250"/>
                <a:gd name="connsiteY48" fmla="*/ 202406 h 1269206"/>
                <a:gd name="connsiteX49" fmla="*/ 1824037 w 2000250"/>
                <a:gd name="connsiteY49" fmla="*/ 183357 h 1269206"/>
                <a:gd name="connsiteX50" fmla="*/ 1788319 w 2000250"/>
                <a:gd name="connsiteY50" fmla="*/ 164307 h 1269206"/>
                <a:gd name="connsiteX51" fmla="*/ 1745456 w 2000250"/>
                <a:gd name="connsiteY51" fmla="*/ 154781 h 1269206"/>
                <a:gd name="connsiteX52" fmla="*/ 1702593 w 2000250"/>
                <a:gd name="connsiteY52" fmla="*/ 159544 h 1269206"/>
                <a:gd name="connsiteX53" fmla="*/ 1654969 w 2000250"/>
                <a:gd name="connsiteY53" fmla="*/ 190500 h 1269206"/>
                <a:gd name="connsiteX54" fmla="*/ 1593056 w 2000250"/>
                <a:gd name="connsiteY54" fmla="*/ 271463 h 1269206"/>
                <a:gd name="connsiteX55" fmla="*/ 1543050 w 2000250"/>
                <a:gd name="connsiteY55" fmla="*/ 254794 h 1269206"/>
                <a:gd name="connsiteX56" fmla="*/ 1231106 w 2000250"/>
                <a:gd name="connsiteY56" fmla="*/ 297656 h 1269206"/>
                <a:gd name="connsiteX57" fmla="*/ 973931 w 2000250"/>
                <a:gd name="connsiteY57" fmla="*/ 292894 h 1269206"/>
                <a:gd name="connsiteX58" fmla="*/ 766762 w 2000250"/>
                <a:gd name="connsiteY58" fmla="*/ 257175 h 1269206"/>
                <a:gd name="connsiteX59" fmla="*/ 571500 w 2000250"/>
                <a:gd name="connsiteY59" fmla="*/ 195263 h 1269206"/>
                <a:gd name="connsiteX60" fmla="*/ 481012 w 2000250"/>
                <a:gd name="connsiteY60" fmla="*/ 166688 h 1269206"/>
                <a:gd name="connsiteX61" fmla="*/ 511968 w 2000250"/>
                <a:gd name="connsiteY61" fmla="*/ 90488 h 1269206"/>
                <a:gd name="connsiteX62" fmla="*/ 421481 w 2000250"/>
                <a:gd name="connsiteY62" fmla="*/ 145256 h 1269206"/>
                <a:gd name="connsiteX63" fmla="*/ 311943 w 2000250"/>
                <a:gd name="connsiteY63" fmla="*/ 119063 h 1269206"/>
                <a:gd name="connsiteX64" fmla="*/ 211931 w 2000250"/>
                <a:gd name="connsiteY64" fmla="*/ 114300 h 1269206"/>
                <a:gd name="connsiteX65" fmla="*/ 173831 w 2000250"/>
                <a:gd name="connsiteY65" fmla="*/ 85725 h 1269206"/>
                <a:gd name="connsiteX66" fmla="*/ 180975 w 2000250"/>
                <a:gd name="connsiteY66" fmla="*/ 0 h 1269206"/>
                <a:gd name="connsiteX67" fmla="*/ 147637 w 2000250"/>
                <a:gd name="connsiteY67" fmla="*/ 21431 h 1269206"/>
                <a:gd name="connsiteX68" fmla="*/ 145256 w 2000250"/>
                <a:gd name="connsiteY68" fmla="*/ 121444 h 1269206"/>
                <a:gd name="connsiteX69" fmla="*/ 78581 w 2000250"/>
                <a:gd name="connsiteY69" fmla="*/ 126206 h 1269206"/>
                <a:gd name="connsiteX70" fmla="*/ 0 w 2000250"/>
                <a:gd name="connsiteY70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40706 w 2000250"/>
                <a:gd name="connsiteY35" fmla="*/ 330994 h 1269206"/>
                <a:gd name="connsiteX36" fmla="*/ 1828800 w 2000250"/>
                <a:gd name="connsiteY36" fmla="*/ 476250 h 1269206"/>
                <a:gd name="connsiteX37" fmla="*/ 1819275 w 2000250"/>
                <a:gd name="connsiteY37" fmla="*/ 609600 h 1269206"/>
                <a:gd name="connsiteX38" fmla="*/ 1812131 w 2000250"/>
                <a:gd name="connsiteY38" fmla="*/ 740569 h 1269206"/>
                <a:gd name="connsiteX39" fmla="*/ 1862137 w 2000250"/>
                <a:gd name="connsiteY39" fmla="*/ 809625 h 1269206"/>
                <a:gd name="connsiteX40" fmla="*/ 1945481 w 2000250"/>
                <a:gd name="connsiteY40" fmla="*/ 812006 h 1269206"/>
                <a:gd name="connsiteX41" fmla="*/ 2000250 w 2000250"/>
                <a:gd name="connsiteY41" fmla="*/ 764381 h 1269206"/>
                <a:gd name="connsiteX42" fmla="*/ 1952625 w 2000250"/>
                <a:gd name="connsiteY42" fmla="*/ 733425 h 1269206"/>
                <a:gd name="connsiteX43" fmla="*/ 1893093 w 2000250"/>
                <a:gd name="connsiteY43" fmla="*/ 738188 h 1269206"/>
                <a:gd name="connsiteX44" fmla="*/ 1866900 w 2000250"/>
                <a:gd name="connsiteY44" fmla="*/ 681038 h 1269206"/>
                <a:gd name="connsiteX45" fmla="*/ 1869281 w 2000250"/>
                <a:gd name="connsiteY45" fmla="*/ 557213 h 1269206"/>
                <a:gd name="connsiteX46" fmla="*/ 1885950 w 2000250"/>
                <a:gd name="connsiteY46" fmla="*/ 416719 h 1269206"/>
                <a:gd name="connsiteX47" fmla="*/ 1885950 w 2000250"/>
                <a:gd name="connsiteY47" fmla="*/ 314325 h 1269206"/>
                <a:gd name="connsiteX48" fmla="*/ 1862137 w 2000250"/>
                <a:gd name="connsiteY48" fmla="*/ 233363 h 1269206"/>
                <a:gd name="connsiteX49" fmla="*/ 1838325 w 2000250"/>
                <a:gd name="connsiteY49" fmla="*/ 202406 h 1269206"/>
                <a:gd name="connsiteX50" fmla="*/ 1824037 w 2000250"/>
                <a:gd name="connsiteY50" fmla="*/ 183357 h 1269206"/>
                <a:gd name="connsiteX51" fmla="*/ 1788319 w 2000250"/>
                <a:gd name="connsiteY51" fmla="*/ 164307 h 1269206"/>
                <a:gd name="connsiteX52" fmla="*/ 1745456 w 2000250"/>
                <a:gd name="connsiteY52" fmla="*/ 154781 h 1269206"/>
                <a:gd name="connsiteX53" fmla="*/ 1702593 w 2000250"/>
                <a:gd name="connsiteY53" fmla="*/ 159544 h 1269206"/>
                <a:gd name="connsiteX54" fmla="*/ 1654969 w 2000250"/>
                <a:gd name="connsiteY54" fmla="*/ 190500 h 1269206"/>
                <a:gd name="connsiteX55" fmla="*/ 1593056 w 2000250"/>
                <a:gd name="connsiteY55" fmla="*/ 271463 h 1269206"/>
                <a:gd name="connsiteX56" fmla="*/ 1543050 w 2000250"/>
                <a:gd name="connsiteY56" fmla="*/ 254794 h 1269206"/>
                <a:gd name="connsiteX57" fmla="*/ 1231106 w 2000250"/>
                <a:gd name="connsiteY57" fmla="*/ 297656 h 1269206"/>
                <a:gd name="connsiteX58" fmla="*/ 973931 w 2000250"/>
                <a:gd name="connsiteY58" fmla="*/ 292894 h 1269206"/>
                <a:gd name="connsiteX59" fmla="*/ 766762 w 2000250"/>
                <a:gd name="connsiteY59" fmla="*/ 257175 h 1269206"/>
                <a:gd name="connsiteX60" fmla="*/ 571500 w 2000250"/>
                <a:gd name="connsiteY60" fmla="*/ 195263 h 1269206"/>
                <a:gd name="connsiteX61" fmla="*/ 481012 w 2000250"/>
                <a:gd name="connsiteY61" fmla="*/ 166688 h 1269206"/>
                <a:gd name="connsiteX62" fmla="*/ 511968 w 2000250"/>
                <a:gd name="connsiteY62" fmla="*/ 90488 h 1269206"/>
                <a:gd name="connsiteX63" fmla="*/ 421481 w 2000250"/>
                <a:gd name="connsiteY63" fmla="*/ 145256 h 1269206"/>
                <a:gd name="connsiteX64" fmla="*/ 311943 w 2000250"/>
                <a:gd name="connsiteY64" fmla="*/ 119063 h 1269206"/>
                <a:gd name="connsiteX65" fmla="*/ 211931 w 2000250"/>
                <a:gd name="connsiteY65" fmla="*/ 114300 h 1269206"/>
                <a:gd name="connsiteX66" fmla="*/ 173831 w 2000250"/>
                <a:gd name="connsiteY66" fmla="*/ 85725 h 1269206"/>
                <a:gd name="connsiteX67" fmla="*/ 180975 w 2000250"/>
                <a:gd name="connsiteY67" fmla="*/ 0 h 1269206"/>
                <a:gd name="connsiteX68" fmla="*/ 147637 w 2000250"/>
                <a:gd name="connsiteY68" fmla="*/ 21431 h 1269206"/>
                <a:gd name="connsiteX69" fmla="*/ 145256 w 2000250"/>
                <a:gd name="connsiteY69" fmla="*/ 121444 h 1269206"/>
                <a:gd name="connsiteX70" fmla="*/ 78581 w 2000250"/>
                <a:gd name="connsiteY70" fmla="*/ 126206 h 1269206"/>
                <a:gd name="connsiteX71" fmla="*/ 0 w 2000250"/>
                <a:gd name="connsiteY71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07368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5950 w 2000250"/>
                <a:gd name="connsiteY47" fmla="*/ 416719 h 1269206"/>
                <a:gd name="connsiteX48" fmla="*/ 1885950 w 2000250"/>
                <a:gd name="connsiteY48" fmla="*/ 314325 h 1269206"/>
                <a:gd name="connsiteX49" fmla="*/ 1862137 w 2000250"/>
                <a:gd name="connsiteY49" fmla="*/ 233363 h 1269206"/>
                <a:gd name="connsiteX50" fmla="*/ 1838325 w 2000250"/>
                <a:gd name="connsiteY50" fmla="*/ 202406 h 1269206"/>
                <a:gd name="connsiteX51" fmla="*/ 1824037 w 2000250"/>
                <a:gd name="connsiteY51" fmla="*/ 183357 h 1269206"/>
                <a:gd name="connsiteX52" fmla="*/ 1788319 w 2000250"/>
                <a:gd name="connsiteY52" fmla="*/ 164307 h 1269206"/>
                <a:gd name="connsiteX53" fmla="*/ 1745456 w 2000250"/>
                <a:gd name="connsiteY53" fmla="*/ 154781 h 1269206"/>
                <a:gd name="connsiteX54" fmla="*/ 1702593 w 2000250"/>
                <a:gd name="connsiteY54" fmla="*/ 159544 h 1269206"/>
                <a:gd name="connsiteX55" fmla="*/ 1654969 w 2000250"/>
                <a:gd name="connsiteY55" fmla="*/ 190500 h 1269206"/>
                <a:gd name="connsiteX56" fmla="*/ 1593056 w 2000250"/>
                <a:gd name="connsiteY56" fmla="*/ 271463 h 1269206"/>
                <a:gd name="connsiteX57" fmla="*/ 1543050 w 2000250"/>
                <a:gd name="connsiteY57" fmla="*/ 254794 h 1269206"/>
                <a:gd name="connsiteX58" fmla="*/ 1231106 w 2000250"/>
                <a:gd name="connsiteY58" fmla="*/ 297656 h 1269206"/>
                <a:gd name="connsiteX59" fmla="*/ 973931 w 2000250"/>
                <a:gd name="connsiteY59" fmla="*/ 292894 h 1269206"/>
                <a:gd name="connsiteX60" fmla="*/ 766762 w 2000250"/>
                <a:gd name="connsiteY60" fmla="*/ 257175 h 1269206"/>
                <a:gd name="connsiteX61" fmla="*/ 571500 w 2000250"/>
                <a:gd name="connsiteY61" fmla="*/ 195263 h 1269206"/>
                <a:gd name="connsiteX62" fmla="*/ 481012 w 2000250"/>
                <a:gd name="connsiteY62" fmla="*/ 166688 h 1269206"/>
                <a:gd name="connsiteX63" fmla="*/ 511968 w 2000250"/>
                <a:gd name="connsiteY63" fmla="*/ 90488 h 1269206"/>
                <a:gd name="connsiteX64" fmla="*/ 421481 w 2000250"/>
                <a:gd name="connsiteY64" fmla="*/ 145256 h 1269206"/>
                <a:gd name="connsiteX65" fmla="*/ 311943 w 2000250"/>
                <a:gd name="connsiteY65" fmla="*/ 119063 h 1269206"/>
                <a:gd name="connsiteX66" fmla="*/ 211931 w 2000250"/>
                <a:gd name="connsiteY66" fmla="*/ 114300 h 1269206"/>
                <a:gd name="connsiteX67" fmla="*/ 173831 w 2000250"/>
                <a:gd name="connsiteY67" fmla="*/ 85725 h 1269206"/>
                <a:gd name="connsiteX68" fmla="*/ 180975 w 2000250"/>
                <a:gd name="connsiteY68" fmla="*/ 0 h 1269206"/>
                <a:gd name="connsiteX69" fmla="*/ 147637 w 2000250"/>
                <a:gd name="connsiteY69" fmla="*/ 21431 h 1269206"/>
                <a:gd name="connsiteX70" fmla="*/ 145256 w 2000250"/>
                <a:gd name="connsiteY70" fmla="*/ 121444 h 1269206"/>
                <a:gd name="connsiteX71" fmla="*/ 78581 w 2000250"/>
                <a:gd name="connsiteY71" fmla="*/ 126206 h 1269206"/>
                <a:gd name="connsiteX72" fmla="*/ 0 w 2000250"/>
                <a:gd name="connsiteY72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04987 w 2000250"/>
                <a:gd name="connsiteY35" fmla="*/ 271463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5950 w 2000250"/>
                <a:gd name="connsiteY47" fmla="*/ 416719 h 1269206"/>
                <a:gd name="connsiteX48" fmla="*/ 1885950 w 2000250"/>
                <a:gd name="connsiteY48" fmla="*/ 314325 h 1269206"/>
                <a:gd name="connsiteX49" fmla="*/ 1862137 w 2000250"/>
                <a:gd name="connsiteY49" fmla="*/ 233363 h 1269206"/>
                <a:gd name="connsiteX50" fmla="*/ 1838325 w 2000250"/>
                <a:gd name="connsiteY50" fmla="*/ 202406 h 1269206"/>
                <a:gd name="connsiteX51" fmla="*/ 1824037 w 2000250"/>
                <a:gd name="connsiteY51" fmla="*/ 183357 h 1269206"/>
                <a:gd name="connsiteX52" fmla="*/ 1788319 w 2000250"/>
                <a:gd name="connsiteY52" fmla="*/ 164307 h 1269206"/>
                <a:gd name="connsiteX53" fmla="*/ 1745456 w 2000250"/>
                <a:gd name="connsiteY53" fmla="*/ 154781 h 1269206"/>
                <a:gd name="connsiteX54" fmla="*/ 1702593 w 2000250"/>
                <a:gd name="connsiteY54" fmla="*/ 159544 h 1269206"/>
                <a:gd name="connsiteX55" fmla="*/ 1654969 w 2000250"/>
                <a:gd name="connsiteY55" fmla="*/ 190500 h 1269206"/>
                <a:gd name="connsiteX56" fmla="*/ 1593056 w 2000250"/>
                <a:gd name="connsiteY56" fmla="*/ 271463 h 1269206"/>
                <a:gd name="connsiteX57" fmla="*/ 1543050 w 2000250"/>
                <a:gd name="connsiteY57" fmla="*/ 254794 h 1269206"/>
                <a:gd name="connsiteX58" fmla="*/ 1231106 w 2000250"/>
                <a:gd name="connsiteY58" fmla="*/ 297656 h 1269206"/>
                <a:gd name="connsiteX59" fmla="*/ 973931 w 2000250"/>
                <a:gd name="connsiteY59" fmla="*/ 292894 h 1269206"/>
                <a:gd name="connsiteX60" fmla="*/ 766762 w 2000250"/>
                <a:gd name="connsiteY60" fmla="*/ 257175 h 1269206"/>
                <a:gd name="connsiteX61" fmla="*/ 571500 w 2000250"/>
                <a:gd name="connsiteY61" fmla="*/ 195263 h 1269206"/>
                <a:gd name="connsiteX62" fmla="*/ 481012 w 2000250"/>
                <a:gd name="connsiteY62" fmla="*/ 166688 h 1269206"/>
                <a:gd name="connsiteX63" fmla="*/ 511968 w 2000250"/>
                <a:gd name="connsiteY63" fmla="*/ 90488 h 1269206"/>
                <a:gd name="connsiteX64" fmla="*/ 421481 w 2000250"/>
                <a:gd name="connsiteY64" fmla="*/ 145256 h 1269206"/>
                <a:gd name="connsiteX65" fmla="*/ 311943 w 2000250"/>
                <a:gd name="connsiteY65" fmla="*/ 119063 h 1269206"/>
                <a:gd name="connsiteX66" fmla="*/ 211931 w 2000250"/>
                <a:gd name="connsiteY66" fmla="*/ 114300 h 1269206"/>
                <a:gd name="connsiteX67" fmla="*/ 173831 w 2000250"/>
                <a:gd name="connsiteY67" fmla="*/ 85725 h 1269206"/>
                <a:gd name="connsiteX68" fmla="*/ 180975 w 2000250"/>
                <a:gd name="connsiteY68" fmla="*/ 0 h 1269206"/>
                <a:gd name="connsiteX69" fmla="*/ 147637 w 2000250"/>
                <a:gd name="connsiteY69" fmla="*/ 21431 h 1269206"/>
                <a:gd name="connsiteX70" fmla="*/ 145256 w 2000250"/>
                <a:gd name="connsiteY70" fmla="*/ 121444 h 1269206"/>
                <a:gd name="connsiteX71" fmla="*/ 78581 w 2000250"/>
                <a:gd name="connsiteY71" fmla="*/ 126206 h 1269206"/>
                <a:gd name="connsiteX72" fmla="*/ 0 w 2000250"/>
                <a:gd name="connsiteY72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5950 w 2000250"/>
                <a:gd name="connsiteY47" fmla="*/ 416719 h 1269206"/>
                <a:gd name="connsiteX48" fmla="*/ 1885950 w 2000250"/>
                <a:gd name="connsiteY48" fmla="*/ 314325 h 1269206"/>
                <a:gd name="connsiteX49" fmla="*/ 1862137 w 2000250"/>
                <a:gd name="connsiteY49" fmla="*/ 233363 h 1269206"/>
                <a:gd name="connsiteX50" fmla="*/ 1838325 w 2000250"/>
                <a:gd name="connsiteY50" fmla="*/ 202406 h 1269206"/>
                <a:gd name="connsiteX51" fmla="*/ 1824037 w 2000250"/>
                <a:gd name="connsiteY51" fmla="*/ 183357 h 1269206"/>
                <a:gd name="connsiteX52" fmla="*/ 1788319 w 2000250"/>
                <a:gd name="connsiteY52" fmla="*/ 164307 h 1269206"/>
                <a:gd name="connsiteX53" fmla="*/ 1745456 w 2000250"/>
                <a:gd name="connsiteY53" fmla="*/ 154781 h 1269206"/>
                <a:gd name="connsiteX54" fmla="*/ 1702593 w 2000250"/>
                <a:gd name="connsiteY54" fmla="*/ 159544 h 1269206"/>
                <a:gd name="connsiteX55" fmla="*/ 1654969 w 2000250"/>
                <a:gd name="connsiteY55" fmla="*/ 190500 h 1269206"/>
                <a:gd name="connsiteX56" fmla="*/ 1593056 w 2000250"/>
                <a:gd name="connsiteY56" fmla="*/ 271463 h 1269206"/>
                <a:gd name="connsiteX57" fmla="*/ 1543050 w 2000250"/>
                <a:gd name="connsiteY57" fmla="*/ 254794 h 1269206"/>
                <a:gd name="connsiteX58" fmla="*/ 1231106 w 2000250"/>
                <a:gd name="connsiteY58" fmla="*/ 297656 h 1269206"/>
                <a:gd name="connsiteX59" fmla="*/ 973931 w 2000250"/>
                <a:gd name="connsiteY59" fmla="*/ 292894 h 1269206"/>
                <a:gd name="connsiteX60" fmla="*/ 766762 w 2000250"/>
                <a:gd name="connsiteY60" fmla="*/ 257175 h 1269206"/>
                <a:gd name="connsiteX61" fmla="*/ 571500 w 2000250"/>
                <a:gd name="connsiteY61" fmla="*/ 195263 h 1269206"/>
                <a:gd name="connsiteX62" fmla="*/ 481012 w 2000250"/>
                <a:gd name="connsiteY62" fmla="*/ 166688 h 1269206"/>
                <a:gd name="connsiteX63" fmla="*/ 511968 w 2000250"/>
                <a:gd name="connsiteY63" fmla="*/ 90488 h 1269206"/>
                <a:gd name="connsiteX64" fmla="*/ 421481 w 2000250"/>
                <a:gd name="connsiteY64" fmla="*/ 145256 h 1269206"/>
                <a:gd name="connsiteX65" fmla="*/ 311943 w 2000250"/>
                <a:gd name="connsiteY65" fmla="*/ 119063 h 1269206"/>
                <a:gd name="connsiteX66" fmla="*/ 211931 w 2000250"/>
                <a:gd name="connsiteY66" fmla="*/ 114300 h 1269206"/>
                <a:gd name="connsiteX67" fmla="*/ 173831 w 2000250"/>
                <a:gd name="connsiteY67" fmla="*/ 85725 h 1269206"/>
                <a:gd name="connsiteX68" fmla="*/ 180975 w 2000250"/>
                <a:gd name="connsiteY68" fmla="*/ 0 h 1269206"/>
                <a:gd name="connsiteX69" fmla="*/ 147637 w 2000250"/>
                <a:gd name="connsiteY69" fmla="*/ 21431 h 1269206"/>
                <a:gd name="connsiteX70" fmla="*/ 145256 w 2000250"/>
                <a:gd name="connsiteY70" fmla="*/ 121444 h 1269206"/>
                <a:gd name="connsiteX71" fmla="*/ 78581 w 2000250"/>
                <a:gd name="connsiteY71" fmla="*/ 126206 h 1269206"/>
                <a:gd name="connsiteX72" fmla="*/ 0 w 2000250"/>
                <a:gd name="connsiteY72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5950 w 2000250"/>
                <a:gd name="connsiteY47" fmla="*/ 416719 h 1269206"/>
                <a:gd name="connsiteX48" fmla="*/ 1885950 w 2000250"/>
                <a:gd name="connsiteY48" fmla="*/ 314325 h 1269206"/>
                <a:gd name="connsiteX49" fmla="*/ 1862137 w 2000250"/>
                <a:gd name="connsiteY49" fmla="*/ 233363 h 1269206"/>
                <a:gd name="connsiteX50" fmla="*/ 1838325 w 2000250"/>
                <a:gd name="connsiteY50" fmla="*/ 202406 h 1269206"/>
                <a:gd name="connsiteX51" fmla="*/ 1824037 w 2000250"/>
                <a:gd name="connsiteY51" fmla="*/ 183357 h 1269206"/>
                <a:gd name="connsiteX52" fmla="*/ 1788319 w 2000250"/>
                <a:gd name="connsiteY52" fmla="*/ 164307 h 1269206"/>
                <a:gd name="connsiteX53" fmla="*/ 1745456 w 2000250"/>
                <a:gd name="connsiteY53" fmla="*/ 154781 h 1269206"/>
                <a:gd name="connsiteX54" fmla="*/ 1702593 w 2000250"/>
                <a:gd name="connsiteY54" fmla="*/ 159544 h 1269206"/>
                <a:gd name="connsiteX55" fmla="*/ 1654969 w 2000250"/>
                <a:gd name="connsiteY55" fmla="*/ 190500 h 1269206"/>
                <a:gd name="connsiteX56" fmla="*/ 1593056 w 2000250"/>
                <a:gd name="connsiteY56" fmla="*/ 271463 h 1269206"/>
                <a:gd name="connsiteX57" fmla="*/ 1543050 w 2000250"/>
                <a:gd name="connsiteY57" fmla="*/ 254794 h 1269206"/>
                <a:gd name="connsiteX58" fmla="*/ 1231106 w 2000250"/>
                <a:gd name="connsiteY58" fmla="*/ 297656 h 1269206"/>
                <a:gd name="connsiteX59" fmla="*/ 973931 w 2000250"/>
                <a:gd name="connsiteY59" fmla="*/ 292894 h 1269206"/>
                <a:gd name="connsiteX60" fmla="*/ 766762 w 2000250"/>
                <a:gd name="connsiteY60" fmla="*/ 257175 h 1269206"/>
                <a:gd name="connsiteX61" fmla="*/ 571500 w 2000250"/>
                <a:gd name="connsiteY61" fmla="*/ 195263 h 1269206"/>
                <a:gd name="connsiteX62" fmla="*/ 481012 w 2000250"/>
                <a:gd name="connsiteY62" fmla="*/ 166688 h 1269206"/>
                <a:gd name="connsiteX63" fmla="*/ 511968 w 2000250"/>
                <a:gd name="connsiteY63" fmla="*/ 90488 h 1269206"/>
                <a:gd name="connsiteX64" fmla="*/ 421481 w 2000250"/>
                <a:gd name="connsiteY64" fmla="*/ 145256 h 1269206"/>
                <a:gd name="connsiteX65" fmla="*/ 311943 w 2000250"/>
                <a:gd name="connsiteY65" fmla="*/ 119063 h 1269206"/>
                <a:gd name="connsiteX66" fmla="*/ 211931 w 2000250"/>
                <a:gd name="connsiteY66" fmla="*/ 114300 h 1269206"/>
                <a:gd name="connsiteX67" fmla="*/ 173831 w 2000250"/>
                <a:gd name="connsiteY67" fmla="*/ 85725 h 1269206"/>
                <a:gd name="connsiteX68" fmla="*/ 180975 w 2000250"/>
                <a:gd name="connsiteY68" fmla="*/ 0 h 1269206"/>
                <a:gd name="connsiteX69" fmla="*/ 147637 w 2000250"/>
                <a:gd name="connsiteY69" fmla="*/ 21431 h 1269206"/>
                <a:gd name="connsiteX70" fmla="*/ 145256 w 2000250"/>
                <a:gd name="connsiteY70" fmla="*/ 121444 h 1269206"/>
                <a:gd name="connsiteX71" fmla="*/ 78581 w 2000250"/>
                <a:gd name="connsiteY71" fmla="*/ 126206 h 1269206"/>
                <a:gd name="connsiteX72" fmla="*/ 0 w 2000250"/>
                <a:gd name="connsiteY72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5950 w 2000250"/>
                <a:gd name="connsiteY47" fmla="*/ 416719 h 1269206"/>
                <a:gd name="connsiteX48" fmla="*/ 1885950 w 2000250"/>
                <a:gd name="connsiteY48" fmla="*/ 314325 h 1269206"/>
                <a:gd name="connsiteX49" fmla="*/ 1862137 w 2000250"/>
                <a:gd name="connsiteY49" fmla="*/ 233363 h 1269206"/>
                <a:gd name="connsiteX50" fmla="*/ 1838325 w 2000250"/>
                <a:gd name="connsiteY50" fmla="*/ 202406 h 1269206"/>
                <a:gd name="connsiteX51" fmla="*/ 1824037 w 2000250"/>
                <a:gd name="connsiteY51" fmla="*/ 183357 h 1269206"/>
                <a:gd name="connsiteX52" fmla="*/ 1788319 w 2000250"/>
                <a:gd name="connsiteY52" fmla="*/ 164307 h 1269206"/>
                <a:gd name="connsiteX53" fmla="*/ 1745456 w 2000250"/>
                <a:gd name="connsiteY53" fmla="*/ 154781 h 1269206"/>
                <a:gd name="connsiteX54" fmla="*/ 1702593 w 2000250"/>
                <a:gd name="connsiteY54" fmla="*/ 159544 h 1269206"/>
                <a:gd name="connsiteX55" fmla="*/ 1654969 w 2000250"/>
                <a:gd name="connsiteY55" fmla="*/ 190500 h 1269206"/>
                <a:gd name="connsiteX56" fmla="*/ 1593056 w 2000250"/>
                <a:gd name="connsiteY56" fmla="*/ 271463 h 1269206"/>
                <a:gd name="connsiteX57" fmla="*/ 1543050 w 2000250"/>
                <a:gd name="connsiteY57" fmla="*/ 254794 h 1269206"/>
                <a:gd name="connsiteX58" fmla="*/ 1231106 w 2000250"/>
                <a:gd name="connsiteY58" fmla="*/ 297656 h 1269206"/>
                <a:gd name="connsiteX59" fmla="*/ 973931 w 2000250"/>
                <a:gd name="connsiteY59" fmla="*/ 292894 h 1269206"/>
                <a:gd name="connsiteX60" fmla="*/ 766762 w 2000250"/>
                <a:gd name="connsiteY60" fmla="*/ 257175 h 1269206"/>
                <a:gd name="connsiteX61" fmla="*/ 571500 w 2000250"/>
                <a:gd name="connsiteY61" fmla="*/ 195263 h 1269206"/>
                <a:gd name="connsiteX62" fmla="*/ 481012 w 2000250"/>
                <a:gd name="connsiteY62" fmla="*/ 166688 h 1269206"/>
                <a:gd name="connsiteX63" fmla="*/ 511968 w 2000250"/>
                <a:gd name="connsiteY63" fmla="*/ 90488 h 1269206"/>
                <a:gd name="connsiteX64" fmla="*/ 421481 w 2000250"/>
                <a:gd name="connsiteY64" fmla="*/ 145256 h 1269206"/>
                <a:gd name="connsiteX65" fmla="*/ 311943 w 2000250"/>
                <a:gd name="connsiteY65" fmla="*/ 119063 h 1269206"/>
                <a:gd name="connsiteX66" fmla="*/ 211931 w 2000250"/>
                <a:gd name="connsiteY66" fmla="*/ 114300 h 1269206"/>
                <a:gd name="connsiteX67" fmla="*/ 173831 w 2000250"/>
                <a:gd name="connsiteY67" fmla="*/ 85725 h 1269206"/>
                <a:gd name="connsiteX68" fmla="*/ 180975 w 2000250"/>
                <a:gd name="connsiteY68" fmla="*/ 0 h 1269206"/>
                <a:gd name="connsiteX69" fmla="*/ 147637 w 2000250"/>
                <a:gd name="connsiteY69" fmla="*/ 21431 h 1269206"/>
                <a:gd name="connsiteX70" fmla="*/ 145256 w 2000250"/>
                <a:gd name="connsiteY70" fmla="*/ 121444 h 1269206"/>
                <a:gd name="connsiteX71" fmla="*/ 78581 w 2000250"/>
                <a:gd name="connsiteY71" fmla="*/ 126206 h 1269206"/>
                <a:gd name="connsiteX72" fmla="*/ 0 w 2000250"/>
                <a:gd name="connsiteY72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5950 w 2000250"/>
                <a:gd name="connsiteY47" fmla="*/ 416719 h 1269206"/>
                <a:gd name="connsiteX48" fmla="*/ 1885950 w 2000250"/>
                <a:gd name="connsiteY48" fmla="*/ 314325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5950 w 2000250"/>
                <a:gd name="connsiteY47" fmla="*/ 416719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5950 w 2000250"/>
                <a:gd name="connsiteY47" fmla="*/ 416719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5950 w 2000250"/>
                <a:gd name="connsiteY47" fmla="*/ 416719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93093 w 2000250"/>
                <a:gd name="connsiteY44" fmla="*/ 738188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76425 w 2000250"/>
                <a:gd name="connsiteY44" fmla="*/ 750094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76425 w 2000250"/>
                <a:gd name="connsiteY44" fmla="*/ 750094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76425 w 2000250"/>
                <a:gd name="connsiteY44" fmla="*/ 750094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76425 w 2000250"/>
                <a:gd name="connsiteY44" fmla="*/ 750094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76425 w 2000250"/>
                <a:gd name="connsiteY44" fmla="*/ 750094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76425 w 2000250"/>
                <a:gd name="connsiteY44" fmla="*/ 750094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0250"/>
                <a:gd name="connsiteY0" fmla="*/ 192881 h 1269206"/>
                <a:gd name="connsiteX1" fmla="*/ 142875 w 2000250"/>
                <a:gd name="connsiteY1" fmla="*/ 438150 h 1269206"/>
                <a:gd name="connsiteX2" fmla="*/ 116681 w 2000250"/>
                <a:gd name="connsiteY2" fmla="*/ 485775 h 1269206"/>
                <a:gd name="connsiteX3" fmla="*/ 178593 w 2000250"/>
                <a:gd name="connsiteY3" fmla="*/ 535781 h 1269206"/>
                <a:gd name="connsiteX4" fmla="*/ 242887 w 2000250"/>
                <a:gd name="connsiteY4" fmla="*/ 526256 h 1269206"/>
                <a:gd name="connsiteX5" fmla="*/ 314325 w 2000250"/>
                <a:gd name="connsiteY5" fmla="*/ 409575 h 1269206"/>
                <a:gd name="connsiteX6" fmla="*/ 397668 w 2000250"/>
                <a:gd name="connsiteY6" fmla="*/ 390525 h 1269206"/>
                <a:gd name="connsiteX7" fmla="*/ 623887 w 2000250"/>
                <a:gd name="connsiteY7" fmla="*/ 814388 h 1269206"/>
                <a:gd name="connsiteX8" fmla="*/ 588168 w 2000250"/>
                <a:gd name="connsiteY8" fmla="*/ 1243013 h 1269206"/>
                <a:gd name="connsiteX9" fmla="*/ 671512 w 2000250"/>
                <a:gd name="connsiteY9" fmla="*/ 1243013 h 1269206"/>
                <a:gd name="connsiteX10" fmla="*/ 776287 w 2000250"/>
                <a:gd name="connsiteY10" fmla="*/ 945356 h 1269206"/>
                <a:gd name="connsiteX11" fmla="*/ 883443 w 2000250"/>
                <a:gd name="connsiteY11" fmla="*/ 1238250 h 1269206"/>
                <a:gd name="connsiteX12" fmla="*/ 945356 w 2000250"/>
                <a:gd name="connsiteY12" fmla="*/ 1235869 h 1269206"/>
                <a:gd name="connsiteX13" fmla="*/ 923925 w 2000250"/>
                <a:gd name="connsiteY13" fmla="*/ 954881 h 1269206"/>
                <a:gd name="connsiteX14" fmla="*/ 1150143 w 2000250"/>
                <a:gd name="connsiteY14" fmla="*/ 959644 h 1269206"/>
                <a:gd name="connsiteX15" fmla="*/ 1350168 w 2000250"/>
                <a:gd name="connsiteY15" fmla="*/ 921544 h 1269206"/>
                <a:gd name="connsiteX16" fmla="*/ 1366837 w 2000250"/>
                <a:gd name="connsiteY16" fmla="*/ 1135856 h 1269206"/>
                <a:gd name="connsiteX17" fmla="*/ 1345406 w 2000250"/>
                <a:gd name="connsiteY17" fmla="*/ 1245394 h 1269206"/>
                <a:gd name="connsiteX18" fmla="*/ 1407318 w 2000250"/>
                <a:gd name="connsiteY18" fmla="*/ 1247775 h 1269206"/>
                <a:gd name="connsiteX19" fmla="*/ 1483518 w 2000250"/>
                <a:gd name="connsiteY19" fmla="*/ 1057275 h 1269206"/>
                <a:gd name="connsiteX20" fmla="*/ 1466850 w 2000250"/>
                <a:gd name="connsiteY20" fmla="*/ 926306 h 1269206"/>
                <a:gd name="connsiteX21" fmla="*/ 1516856 w 2000250"/>
                <a:gd name="connsiteY21" fmla="*/ 885825 h 1269206"/>
                <a:gd name="connsiteX22" fmla="*/ 1614487 w 2000250"/>
                <a:gd name="connsiteY22" fmla="*/ 1090613 h 1269206"/>
                <a:gd name="connsiteX23" fmla="*/ 1600200 w 2000250"/>
                <a:gd name="connsiteY23" fmla="*/ 1269206 h 1269206"/>
                <a:gd name="connsiteX24" fmla="*/ 1652587 w 2000250"/>
                <a:gd name="connsiteY24" fmla="*/ 1269206 h 1269206"/>
                <a:gd name="connsiteX25" fmla="*/ 1726405 w 2000250"/>
                <a:gd name="connsiteY25" fmla="*/ 1064419 h 1269206"/>
                <a:gd name="connsiteX26" fmla="*/ 1685925 w 2000250"/>
                <a:gd name="connsiteY26" fmla="*/ 966788 h 1269206"/>
                <a:gd name="connsiteX27" fmla="*/ 1728787 w 2000250"/>
                <a:gd name="connsiteY27" fmla="*/ 862013 h 1269206"/>
                <a:gd name="connsiteX28" fmla="*/ 1743075 w 2000250"/>
                <a:gd name="connsiteY28" fmla="*/ 585788 h 1269206"/>
                <a:gd name="connsiteX29" fmla="*/ 1731168 w 2000250"/>
                <a:gd name="connsiteY29" fmla="*/ 411956 h 1269206"/>
                <a:gd name="connsiteX30" fmla="*/ 1671637 w 2000250"/>
                <a:gd name="connsiteY30" fmla="*/ 290513 h 1269206"/>
                <a:gd name="connsiteX31" fmla="*/ 1683543 w 2000250"/>
                <a:gd name="connsiteY31" fmla="*/ 252413 h 1269206"/>
                <a:gd name="connsiteX32" fmla="*/ 1704975 w 2000250"/>
                <a:gd name="connsiteY32" fmla="*/ 230981 h 1269206"/>
                <a:gd name="connsiteX33" fmla="*/ 1731168 w 2000250"/>
                <a:gd name="connsiteY33" fmla="*/ 226219 h 1269206"/>
                <a:gd name="connsiteX34" fmla="*/ 1766887 w 2000250"/>
                <a:gd name="connsiteY34" fmla="*/ 228600 h 1269206"/>
                <a:gd name="connsiteX35" fmla="*/ 1814512 w 2000250"/>
                <a:gd name="connsiteY35" fmla="*/ 261938 h 1269206"/>
                <a:gd name="connsiteX36" fmla="*/ 1840706 w 2000250"/>
                <a:gd name="connsiteY36" fmla="*/ 330994 h 1269206"/>
                <a:gd name="connsiteX37" fmla="*/ 1828800 w 2000250"/>
                <a:gd name="connsiteY37" fmla="*/ 476250 h 1269206"/>
                <a:gd name="connsiteX38" fmla="*/ 1819275 w 2000250"/>
                <a:gd name="connsiteY38" fmla="*/ 609600 h 1269206"/>
                <a:gd name="connsiteX39" fmla="*/ 1812131 w 2000250"/>
                <a:gd name="connsiteY39" fmla="*/ 740569 h 1269206"/>
                <a:gd name="connsiteX40" fmla="*/ 1862137 w 2000250"/>
                <a:gd name="connsiteY40" fmla="*/ 809625 h 1269206"/>
                <a:gd name="connsiteX41" fmla="*/ 1945481 w 2000250"/>
                <a:gd name="connsiteY41" fmla="*/ 812006 h 1269206"/>
                <a:gd name="connsiteX42" fmla="*/ 2000250 w 2000250"/>
                <a:gd name="connsiteY42" fmla="*/ 764381 h 1269206"/>
                <a:gd name="connsiteX43" fmla="*/ 1952625 w 2000250"/>
                <a:gd name="connsiteY43" fmla="*/ 733425 h 1269206"/>
                <a:gd name="connsiteX44" fmla="*/ 1876425 w 2000250"/>
                <a:gd name="connsiteY44" fmla="*/ 750094 h 1269206"/>
                <a:gd name="connsiteX45" fmla="*/ 1866900 w 2000250"/>
                <a:gd name="connsiteY45" fmla="*/ 681038 h 1269206"/>
                <a:gd name="connsiteX46" fmla="*/ 1869281 w 2000250"/>
                <a:gd name="connsiteY46" fmla="*/ 557213 h 1269206"/>
                <a:gd name="connsiteX47" fmla="*/ 1888331 w 2000250"/>
                <a:gd name="connsiteY47" fmla="*/ 431006 h 1269206"/>
                <a:gd name="connsiteX48" fmla="*/ 1895475 w 2000250"/>
                <a:gd name="connsiteY48" fmla="*/ 323850 h 1269206"/>
                <a:gd name="connsiteX49" fmla="*/ 1888331 w 2000250"/>
                <a:gd name="connsiteY49" fmla="*/ 271463 h 1269206"/>
                <a:gd name="connsiteX50" fmla="*/ 1862137 w 2000250"/>
                <a:gd name="connsiteY50" fmla="*/ 233363 h 1269206"/>
                <a:gd name="connsiteX51" fmla="*/ 1838325 w 2000250"/>
                <a:gd name="connsiteY51" fmla="*/ 202406 h 1269206"/>
                <a:gd name="connsiteX52" fmla="*/ 1824037 w 2000250"/>
                <a:gd name="connsiteY52" fmla="*/ 183357 h 1269206"/>
                <a:gd name="connsiteX53" fmla="*/ 1788319 w 2000250"/>
                <a:gd name="connsiteY53" fmla="*/ 164307 h 1269206"/>
                <a:gd name="connsiteX54" fmla="*/ 1745456 w 2000250"/>
                <a:gd name="connsiteY54" fmla="*/ 154781 h 1269206"/>
                <a:gd name="connsiteX55" fmla="*/ 1702593 w 2000250"/>
                <a:gd name="connsiteY55" fmla="*/ 159544 h 1269206"/>
                <a:gd name="connsiteX56" fmla="*/ 1654969 w 2000250"/>
                <a:gd name="connsiteY56" fmla="*/ 190500 h 1269206"/>
                <a:gd name="connsiteX57" fmla="*/ 1593056 w 2000250"/>
                <a:gd name="connsiteY57" fmla="*/ 271463 h 1269206"/>
                <a:gd name="connsiteX58" fmla="*/ 1543050 w 2000250"/>
                <a:gd name="connsiteY58" fmla="*/ 254794 h 1269206"/>
                <a:gd name="connsiteX59" fmla="*/ 1231106 w 2000250"/>
                <a:gd name="connsiteY59" fmla="*/ 297656 h 1269206"/>
                <a:gd name="connsiteX60" fmla="*/ 973931 w 2000250"/>
                <a:gd name="connsiteY60" fmla="*/ 292894 h 1269206"/>
                <a:gd name="connsiteX61" fmla="*/ 766762 w 2000250"/>
                <a:gd name="connsiteY61" fmla="*/ 257175 h 1269206"/>
                <a:gd name="connsiteX62" fmla="*/ 571500 w 2000250"/>
                <a:gd name="connsiteY62" fmla="*/ 195263 h 1269206"/>
                <a:gd name="connsiteX63" fmla="*/ 481012 w 2000250"/>
                <a:gd name="connsiteY63" fmla="*/ 166688 h 1269206"/>
                <a:gd name="connsiteX64" fmla="*/ 511968 w 2000250"/>
                <a:gd name="connsiteY64" fmla="*/ 90488 h 1269206"/>
                <a:gd name="connsiteX65" fmla="*/ 421481 w 2000250"/>
                <a:gd name="connsiteY65" fmla="*/ 145256 h 1269206"/>
                <a:gd name="connsiteX66" fmla="*/ 311943 w 2000250"/>
                <a:gd name="connsiteY66" fmla="*/ 119063 h 1269206"/>
                <a:gd name="connsiteX67" fmla="*/ 211931 w 2000250"/>
                <a:gd name="connsiteY67" fmla="*/ 114300 h 1269206"/>
                <a:gd name="connsiteX68" fmla="*/ 173831 w 2000250"/>
                <a:gd name="connsiteY68" fmla="*/ 85725 h 1269206"/>
                <a:gd name="connsiteX69" fmla="*/ 180975 w 2000250"/>
                <a:gd name="connsiteY69" fmla="*/ 0 h 1269206"/>
                <a:gd name="connsiteX70" fmla="*/ 147637 w 2000250"/>
                <a:gd name="connsiteY70" fmla="*/ 21431 h 1269206"/>
                <a:gd name="connsiteX71" fmla="*/ 145256 w 2000250"/>
                <a:gd name="connsiteY71" fmla="*/ 121444 h 1269206"/>
                <a:gd name="connsiteX72" fmla="*/ 78581 w 2000250"/>
                <a:gd name="connsiteY72" fmla="*/ 126206 h 1269206"/>
                <a:gd name="connsiteX73" fmla="*/ 0 w 2000250"/>
                <a:gd name="connsiteY73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9275 w 2007394"/>
                <a:gd name="connsiteY38" fmla="*/ 609600 h 1269206"/>
                <a:gd name="connsiteX39" fmla="*/ 1812131 w 2007394"/>
                <a:gd name="connsiteY39" fmla="*/ 740569 h 1269206"/>
                <a:gd name="connsiteX40" fmla="*/ 1862137 w 2007394"/>
                <a:gd name="connsiteY40" fmla="*/ 809625 h 1269206"/>
                <a:gd name="connsiteX41" fmla="*/ 1945481 w 2007394"/>
                <a:gd name="connsiteY41" fmla="*/ 812006 h 1269206"/>
                <a:gd name="connsiteX42" fmla="*/ 2007394 w 2007394"/>
                <a:gd name="connsiteY42" fmla="*/ 762000 h 1269206"/>
                <a:gd name="connsiteX43" fmla="*/ 1952625 w 2007394"/>
                <a:gd name="connsiteY43" fmla="*/ 733425 h 1269206"/>
                <a:gd name="connsiteX44" fmla="*/ 1876425 w 2007394"/>
                <a:gd name="connsiteY44" fmla="*/ 750094 h 1269206"/>
                <a:gd name="connsiteX45" fmla="*/ 1866900 w 2007394"/>
                <a:gd name="connsiteY45" fmla="*/ 681038 h 1269206"/>
                <a:gd name="connsiteX46" fmla="*/ 1869281 w 2007394"/>
                <a:gd name="connsiteY46" fmla="*/ 557213 h 1269206"/>
                <a:gd name="connsiteX47" fmla="*/ 1888331 w 2007394"/>
                <a:gd name="connsiteY47" fmla="*/ 431006 h 1269206"/>
                <a:gd name="connsiteX48" fmla="*/ 1895475 w 2007394"/>
                <a:gd name="connsiteY48" fmla="*/ 323850 h 1269206"/>
                <a:gd name="connsiteX49" fmla="*/ 1888331 w 2007394"/>
                <a:gd name="connsiteY49" fmla="*/ 271463 h 1269206"/>
                <a:gd name="connsiteX50" fmla="*/ 1862137 w 2007394"/>
                <a:gd name="connsiteY50" fmla="*/ 233363 h 1269206"/>
                <a:gd name="connsiteX51" fmla="*/ 1838325 w 2007394"/>
                <a:gd name="connsiteY51" fmla="*/ 202406 h 1269206"/>
                <a:gd name="connsiteX52" fmla="*/ 1824037 w 2007394"/>
                <a:gd name="connsiteY52" fmla="*/ 183357 h 1269206"/>
                <a:gd name="connsiteX53" fmla="*/ 1788319 w 2007394"/>
                <a:gd name="connsiteY53" fmla="*/ 164307 h 1269206"/>
                <a:gd name="connsiteX54" fmla="*/ 1745456 w 2007394"/>
                <a:gd name="connsiteY54" fmla="*/ 154781 h 1269206"/>
                <a:gd name="connsiteX55" fmla="*/ 1702593 w 2007394"/>
                <a:gd name="connsiteY55" fmla="*/ 159544 h 1269206"/>
                <a:gd name="connsiteX56" fmla="*/ 1654969 w 2007394"/>
                <a:gd name="connsiteY56" fmla="*/ 190500 h 1269206"/>
                <a:gd name="connsiteX57" fmla="*/ 1593056 w 2007394"/>
                <a:gd name="connsiteY57" fmla="*/ 271463 h 1269206"/>
                <a:gd name="connsiteX58" fmla="*/ 1543050 w 2007394"/>
                <a:gd name="connsiteY58" fmla="*/ 254794 h 1269206"/>
                <a:gd name="connsiteX59" fmla="*/ 1231106 w 2007394"/>
                <a:gd name="connsiteY59" fmla="*/ 297656 h 1269206"/>
                <a:gd name="connsiteX60" fmla="*/ 973931 w 2007394"/>
                <a:gd name="connsiteY60" fmla="*/ 292894 h 1269206"/>
                <a:gd name="connsiteX61" fmla="*/ 766762 w 2007394"/>
                <a:gd name="connsiteY61" fmla="*/ 257175 h 1269206"/>
                <a:gd name="connsiteX62" fmla="*/ 571500 w 2007394"/>
                <a:gd name="connsiteY62" fmla="*/ 195263 h 1269206"/>
                <a:gd name="connsiteX63" fmla="*/ 481012 w 2007394"/>
                <a:gd name="connsiteY63" fmla="*/ 166688 h 1269206"/>
                <a:gd name="connsiteX64" fmla="*/ 511968 w 2007394"/>
                <a:gd name="connsiteY64" fmla="*/ 90488 h 1269206"/>
                <a:gd name="connsiteX65" fmla="*/ 421481 w 2007394"/>
                <a:gd name="connsiteY65" fmla="*/ 145256 h 1269206"/>
                <a:gd name="connsiteX66" fmla="*/ 311943 w 2007394"/>
                <a:gd name="connsiteY66" fmla="*/ 119063 h 1269206"/>
                <a:gd name="connsiteX67" fmla="*/ 211931 w 2007394"/>
                <a:gd name="connsiteY67" fmla="*/ 114300 h 1269206"/>
                <a:gd name="connsiteX68" fmla="*/ 173831 w 2007394"/>
                <a:gd name="connsiteY68" fmla="*/ 85725 h 1269206"/>
                <a:gd name="connsiteX69" fmla="*/ 180975 w 2007394"/>
                <a:gd name="connsiteY69" fmla="*/ 0 h 1269206"/>
                <a:gd name="connsiteX70" fmla="*/ 147637 w 2007394"/>
                <a:gd name="connsiteY70" fmla="*/ 21431 h 1269206"/>
                <a:gd name="connsiteX71" fmla="*/ 145256 w 2007394"/>
                <a:gd name="connsiteY71" fmla="*/ 121444 h 1269206"/>
                <a:gd name="connsiteX72" fmla="*/ 78581 w 2007394"/>
                <a:gd name="connsiteY72" fmla="*/ 126206 h 1269206"/>
                <a:gd name="connsiteX73" fmla="*/ 0 w 2007394"/>
                <a:gd name="connsiteY73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9275 w 2007394"/>
                <a:gd name="connsiteY38" fmla="*/ 609600 h 1269206"/>
                <a:gd name="connsiteX39" fmla="*/ 1812131 w 2007394"/>
                <a:gd name="connsiteY39" fmla="*/ 740569 h 1269206"/>
                <a:gd name="connsiteX40" fmla="*/ 1862137 w 2007394"/>
                <a:gd name="connsiteY40" fmla="*/ 809625 h 1269206"/>
                <a:gd name="connsiteX41" fmla="*/ 1945481 w 2007394"/>
                <a:gd name="connsiteY41" fmla="*/ 812006 h 1269206"/>
                <a:gd name="connsiteX42" fmla="*/ 2007394 w 2007394"/>
                <a:gd name="connsiteY42" fmla="*/ 762000 h 1269206"/>
                <a:gd name="connsiteX43" fmla="*/ 1952625 w 2007394"/>
                <a:gd name="connsiteY43" fmla="*/ 733425 h 1269206"/>
                <a:gd name="connsiteX44" fmla="*/ 1876425 w 2007394"/>
                <a:gd name="connsiteY44" fmla="*/ 750094 h 1269206"/>
                <a:gd name="connsiteX45" fmla="*/ 1866900 w 2007394"/>
                <a:gd name="connsiteY45" fmla="*/ 681038 h 1269206"/>
                <a:gd name="connsiteX46" fmla="*/ 1869281 w 2007394"/>
                <a:gd name="connsiteY46" fmla="*/ 557213 h 1269206"/>
                <a:gd name="connsiteX47" fmla="*/ 1888331 w 2007394"/>
                <a:gd name="connsiteY47" fmla="*/ 431006 h 1269206"/>
                <a:gd name="connsiteX48" fmla="*/ 1895475 w 2007394"/>
                <a:gd name="connsiteY48" fmla="*/ 323850 h 1269206"/>
                <a:gd name="connsiteX49" fmla="*/ 1888331 w 2007394"/>
                <a:gd name="connsiteY49" fmla="*/ 271463 h 1269206"/>
                <a:gd name="connsiteX50" fmla="*/ 1862137 w 2007394"/>
                <a:gd name="connsiteY50" fmla="*/ 233363 h 1269206"/>
                <a:gd name="connsiteX51" fmla="*/ 1838325 w 2007394"/>
                <a:gd name="connsiteY51" fmla="*/ 202406 h 1269206"/>
                <a:gd name="connsiteX52" fmla="*/ 1824037 w 2007394"/>
                <a:gd name="connsiteY52" fmla="*/ 183357 h 1269206"/>
                <a:gd name="connsiteX53" fmla="*/ 1788319 w 2007394"/>
                <a:gd name="connsiteY53" fmla="*/ 164307 h 1269206"/>
                <a:gd name="connsiteX54" fmla="*/ 1745456 w 2007394"/>
                <a:gd name="connsiteY54" fmla="*/ 154781 h 1269206"/>
                <a:gd name="connsiteX55" fmla="*/ 1702593 w 2007394"/>
                <a:gd name="connsiteY55" fmla="*/ 159544 h 1269206"/>
                <a:gd name="connsiteX56" fmla="*/ 1654969 w 2007394"/>
                <a:gd name="connsiteY56" fmla="*/ 190500 h 1269206"/>
                <a:gd name="connsiteX57" fmla="*/ 1593056 w 2007394"/>
                <a:gd name="connsiteY57" fmla="*/ 271463 h 1269206"/>
                <a:gd name="connsiteX58" fmla="*/ 1543050 w 2007394"/>
                <a:gd name="connsiteY58" fmla="*/ 254794 h 1269206"/>
                <a:gd name="connsiteX59" fmla="*/ 1231106 w 2007394"/>
                <a:gd name="connsiteY59" fmla="*/ 297656 h 1269206"/>
                <a:gd name="connsiteX60" fmla="*/ 973931 w 2007394"/>
                <a:gd name="connsiteY60" fmla="*/ 292894 h 1269206"/>
                <a:gd name="connsiteX61" fmla="*/ 766762 w 2007394"/>
                <a:gd name="connsiteY61" fmla="*/ 257175 h 1269206"/>
                <a:gd name="connsiteX62" fmla="*/ 571500 w 2007394"/>
                <a:gd name="connsiteY62" fmla="*/ 195263 h 1269206"/>
                <a:gd name="connsiteX63" fmla="*/ 481012 w 2007394"/>
                <a:gd name="connsiteY63" fmla="*/ 166688 h 1269206"/>
                <a:gd name="connsiteX64" fmla="*/ 511968 w 2007394"/>
                <a:gd name="connsiteY64" fmla="*/ 90488 h 1269206"/>
                <a:gd name="connsiteX65" fmla="*/ 421481 w 2007394"/>
                <a:gd name="connsiteY65" fmla="*/ 145256 h 1269206"/>
                <a:gd name="connsiteX66" fmla="*/ 311943 w 2007394"/>
                <a:gd name="connsiteY66" fmla="*/ 119063 h 1269206"/>
                <a:gd name="connsiteX67" fmla="*/ 211931 w 2007394"/>
                <a:gd name="connsiteY67" fmla="*/ 114300 h 1269206"/>
                <a:gd name="connsiteX68" fmla="*/ 173831 w 2007394"/>
                <a:gd name="connsiteY68" fmla="*/ 85725 h 1269206"/>
                <a:gd name="connsiteX69" fmla="*/ 180975 w 2007394"/>
                <a:gd name="connsiteY69" fmla="*/ 0 h 1269206"/>
                <a:gd name="connsiteX70" fmla="*/ 147637 w 2007394"/>
                <a:gd name="connsiteY70" fmla="*/ 21431 h 1269206"/>
                <a:gd name="connsiteX71" fmla="*/ 145256 w 2007394"/>
                <a:gd name="connsiteY71" fmla="*/ 121444 h 1269206"/>
                <a:gd name="connsiteX72" fmla="*/ 78581 w 2007394"/>
                <a:gd name="connsiteY72" fmla="*/ 126206 h 1269206"/>
                <a:gd name="connsiteX73" fmla="*/ 0 w 2007394"/>
                <a:gd name="connsiteY73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9275 w 2007394"/>
                <a:gd name="connsiteY38" fmla="*/ 609600 h 1269206"/>
                <a:gd name="connsiteX39" fmla="*/ 1812131 w 2007394"/>
                <a:gd name="connsiteY39" fmla="*/ 740569 h 1269206"/>
                <a:gd name="connsiteX40" fmla="*/ 1862137 w 2007394"/>
                <a:gd name="connsiteY40" fmla="*/ 809625 h 1269206"/>
                <a:gd name="connsiteX41" fmla="*/ 1945481 w 2007394"/>
                <a:gd name="connsiteY41" fmla="*/ 812006 h 1269206"/>
                <a:gd name="connsiteX42" fmla="*/ 2007394 w 2007394"/>
                <a:gd name="connsiteY42" fmla="*/ 762000 h 1269206"/>
                <a:gd name="connsiteX43" fmla="*/ 1952625 w 2007394"/>
                <a:gd name="connsiteY43" fmla="*/ 733425 h 1269206"/>
                <a:gd name="connsiteX44" fmla="*/ 1876425 w 2007394"/>
                <a:gd name="connsiteY44" fmla="*/ 750094 h 1269206"/>
                <a:gd name="connsiteX45" fmla="*/ 1866900 w 2007394"/>
                <a:gd name="connsiteY45" fmla="*/ 681038 h 1269206"/>
                <a:gd name="connsiteX46" fmla="*/ 1869281 w 2007394"/>
                <a:gd name="connsiteY46" fmla="*/ 557213 h 1269206"/>
                <a:gd name="connsiteX47" fmla="*/ 1888331 w 2007394"/>
                <a:gd name="connsiteY47" fmla="*/ 431006 h 1269206"/>
                <a:gd name="connsiteX48" fmla="*/ 1895475 w 2007394"/>
                <a:gd name="connsiteY48" fmla="*/ 323850 h 1269206"/>
                <a:gd name="connsiteX49" fmla="*/ 1888331 w 2007394"/>
                <a:gd name="connsiteY49" fmla="*/ 271463 h 1269206"/>
                <a:gd name="connsiteX50" fmla="*/ 1862137 w 2007394"/>
                <a:gd name="connsiteY50" fmla="*/ 233363 h 1269206"/>
                <a:gd name="connsiteX51" fmla="*/ 1838325 w 2007394"/>
                <a:gd name="connsiteY51" fmla="*/ 202406 h 1269206"/>
                <a:gd name="connsiteX52" fmla="*/ 1824037 w 2007394"/>
                <a:gd name="connsiteY52" fmla="*/ 183357 h 1269206"/>
                <a:gd name="connsiteX53" fmla="*/ 1788319 w 2007394"/>
                <a:gd name="connsiteY53" fmla="*/ 164307 h 1269206"/>
                <a:gd name="connsiteX54" fmla="*/ 1745456 w 2007394"/>
                <a:gd name="connsiteY54" fmla="*/ 154781 h 1269206"/>
                <a:gd name="connsiteX55" fmla="*/ 1702593 w 2007394"/>
                <a:gd name="connsiteY55" fmla="*/ 159544 h 1269206"/>
                <a:gd name="connsiteX56" fmla="*/ 1654969 w 2007394"/>
                <a:gd name="connsiteY56" fmla="*/ 190500 h 1269206"/>
                <a:gd name="connsiteX57" fmla="*/ 1593056 w 2007394"/>
                <a:gd name="connsiteY57" fmla="*/ 271463 h 1269206"/>
                <a:gd name="connsiteX58" fmla="*/ 1543050 w 2007394"/>
                <a:gd name="connsiteY58" fmla="*/ 254794 h 1269206"/>
                <a:gd name="connsiteX59" fmla="*/ 1231106 w 2007394"/>
                <a:gd name="connsiteY59" fmla="*/ 297656 h 1269206"/>
                <a:gd name="connsiteX60" fmla="*/ 973931 w 2007394"/>
                <a:gd name="connsiteY60" fmla="*/ 292894 h 1269206"/>
                <a:gd name="connsiteX61" fmla="*/ 766762 w 2007394"/>
                <a:gd name="connsiteY61" fmla="*/ 257175 h 1269206"/>
                <a:gd name="connsiteX62" fmla="*/ 571500 w 2007394"/>
                <a:gd name="connsiteY62" fmla="*/ 195263 h 1269206"/>
                <a:gd name="connsiteX63" fmla="*/ 481012 w 2007394"/>
                <a:gd name="connsiteY63" fmla="*/ 166688 h 1269206"/>
                <a:gd name="connsiteX64" fmla="*/ 511968 w 2007394"/>
                <a:gd name="connsiteY64" fmla="*/ 90488 h 1269206"/>
                <a:gd name="connsiteX65" fmla="*/ 421481 w 2007394"/>
                <a:gd name="connsiteY65" fmla="*/ 145256 h 1269206"/>
                <a:gd name="connsiteX66" fmla="*/ 311943 w 2007394"/>
                <a:gd name="connsiteY66" fmla="*/ 119063 h 1269206"/>
                <a:gd name="connsiteX67" fmla="*/ 211931 w 2007394"/>
                <a:gd name="connsiteY67" fmla="*/ 114300 h 1269206"/>
                <a:gd name="connsiteX68" fmla="*/ 173831 w 2007394"/>
                <a:gd name="connsiteY68" fmla="*/ 85725 h 1269206"/>
                <a:gd name="connsiteX69" fmla="*/ 180975 w 2007394"/>
                <a:gd name="connsiteY69" fmla="*/ 0 h 1269206"/>
                <a:gd name="connsiteX70" fmla="*/ 147637 w 2007394"/>
                <a:gd name="connsiteY70" fmla="*/ 21431 h 1269206"/>
                <a:gd name="connsiteX71" fmla="*/ 145256 w 2007394"/>
                <a:gd name="connsiteY71" fmla="*/ 121444 h 1269206"/>
                <a:gd name="connsiteX72" fmla="*/ 78581 w 2007394"/>
                <a:gd name="connsiteY72" fmla="*/ 126206 h 1269206"/>
                <a:gd name="connsiteX73" fmla="*/ 0 w 2007394"/>
                <a:gd name="connsiteY73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9275 w 2007394"/>
                <a:gd name="connsiteY38" fmla="*/ 609600 h 1269206"/>
                <a:gd name="connsiteX39" fmla="*/ 1812131 w 2007394"/>
                <a:gd name="connsiteY39" fmla="*/ 740569 h 1269206"/>
                <a:gd name="connsiteX40" fmla="*/ 1862137 w 2007394"/>
                <a:gd name="connsiteY40" fmla="*/ 809625 h 1269206"/>
                <a:gd name="connsiteX41" fmla="*/ 1945481 w 2007394"/>
                <a:gd name="connsiteY41" fmla="*/ 812006 h 1269206"/>
                <a:gd name="connsiteX42" fmla="*/ 2007394 w 2007394"/>
                <a:gd name="connsiteY42" fmla="*/ 762000 h 1269206"/>
                <a:gd name="connsiteX43" fmla="*/ 1952625 w 2007394"/>
                <a:gd name="connsiteY43" fmla="*/ 733425 h 1269206"/>
                <a:gd name="connsiteX44" fmla="*/ 1876425 w 2007394"/>
                <a:gd name="connsiteY44" fmla="*/ 750094 h 1269206"/>
                <a:gd name="connsiteX45" fmla="*/ 1866900 w 2007394"/>
                <a:gd name="connsiteY45" fmla="*/ 681038 h 1269206"/>
                <a:gd name="connsiteX46" fmla="*/ 1869281 w 2007394"/>
                <a:gd name="connsiteY46" fmla="*/ 557213 h 1269206"/>
                <a:gd name="connsiteX47" fmla="*/ 1888331 w 2007394"/>
                <a:gd name="connsiteY47" fmla="*/ 431006 h 1269206"/>
                <a:gd name="connsiteX48" fmla="*/ 1895475 w 2007394"/>
                <a:gd name="connsiteY48" fmla="*/ 323850 h 1269206"/>
                <a:gd name="connsiteX49" fmla="*/ 1888331 w 2007394"/>
                <a:gd name="connsiteY49" fmla="*/ 271463 h 1269206"/>
                <a:gd name="connsiteX50" fmla="*/ 1862137 w 2007394"/>
                <a:gd name="connsiteY50" fmla="*/ 233363 h 1269206"/>
                <a:gd name="connsiteX51" fmla="*/ 1838325 w 2007394"/>
                <a:gd name="connsiteY51" fmla="*/ 202406 h 1269206"/>
                <a:gd name="connsiteX52" fmla="*/ 1824037 w 2007394"/>
                <a:gd name="connsiteY52" fmla="*/ 183357 h 1269206"/>
                <a:gd name="connsiteX53" fmla="*/ 1788319 w 2007394"/>
                <a:gd name="connsiteY53" fmla="*/ 164307 h 1269206"/>
                <a:gd name="connsiteX54" fmla="*/ 1745456 w 2007394"/>
                <a:gd name="connsiteY54" fmla="*/ 154781 h 1269206"/>
                <a:gd name="connsiteX55" fmla="*/ 1702593 w 2007394"/>
                <a:gd name="connsiteY55" fmla="*/ 159544 h 1269206"/>
                <a:gd name="connsiteX56" fmla="*/ 1654969 w 2007394"/>
                <a:gd name="connsiteY56" fmla="*/ 190500 h 1269206"/>
                <a:gd name="connsiteX57" fmla="*/ 1593056 w 2007394"/>
                <a:gd name="connsiteY57" fmla="*/ 271463 h 1269206"/>
                <a:gd name="connsiteX58" fmla="*/ 1543050 w 2007394"/>
                <a:gd name="connsiteY58" fmla="*/ 254794 h 1269206"/>
                <a:gd name="connsiteX59" fmla="*/ 1231106 w 2007394"/>
                <a:gd name="connsiteY59" fmla="*/ 297656 h 1269206"/>
                <a:gd name="connsiteX60" fmla="*/ 973931 w 2007394"/>
                <a:gd name="connsiteY60" fmla="*/ 292894 h 1269206"/>
                <a:gd name="connsiteX61" fmla="*/ 766762 w 2007394"/>
                <a:gd name="connsiteY61" fmla="*/ 257175 h 1269206"/>
                <a:gd name="connsiteX62" fmla="*/ 571500 w 2007394"/>
                <a:gd name="connsiteY62" fmla="*/ 195263 h 1269206"/>
                <a:gd name="connsiteX63" fmla="*/ 481012 w 2007394"/>
                <a:gd name="connsiteY63" fmla="*/ 166688 h 1269206"/>
                <a:gd name="connsiteX64" fmla="*/ 511968 w 2007394"/>
                <a:gd name="connsiteY64" fmla="*/ 90488 h 1269206"/>
                <a:gd name="connsiteX65" fmla="*/ 421481 w 2007394"/>
                <a:gd name="connsiteY65" fmla="*/ 145256 h 1269206"/>
                <a:gd name="connsiteX66" fmla="*/ 311943 w 2007394"/>
                <a:gd name="connsiteY66" fmla="*/ 119063 h 1269206"/>
                <a:gd name="connsiteX67" fmla="*/ 211931 w 2007394"/>
                <a:gd name="connsiteY67" fmla="*/ 114300 h 1269206"/>
                <a:gd name="connsiteX68" fmla="*/ 173831 w 2007394"/>
                <a:gd name="connsiteY68" fmla="*/ 85725 h 1269206"/>
                <a:gd name="connsiteX69" fmla="*/ 180975 w 2007394"/>
                <a:gd name="connsiteY69" fmla="*/ 0 h 1269206"/>
                <a:gd name="connsiteX70" fmla="*/ 147637 w 2007394"/>
                <a:gd name="connsiteY70" fmla="*/ 21431 h 1269206"/>
                <a:gd name="connsiteX71" fmla="*/ 145256 w 2007394"/>
                <a:gd name="connsiteY71" fmla="*/ 121444 h 1269206"/>
                <a:gd name="connsiteX72" fmla="*/ 78581 w 2007394"/>
                <a:gd name="connsiteY72" fmla="*/ 126206 h 1269206"/>
                <a:gd name="connsiteX73" fmla="*/ 0 w 2007394"/>
                <a:gd name="connsiteY73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9275 w 2007394"/>
                <a:gd name="connsiteY38" fmla="*/ 609600 h 1269206"/>
                <a:gd name="connsiteX39" fmla="*/ 1812131 w 2007394"/>
                <a:gd name="connsiteY39" fmla="*/ 740569 h 1269206"/>
                <a:gd name="connsiteX40" fmla="*/ 1862137 w 2007394"/>
                <a:gd name="connsiteY40" fmla="*/ 809625 h 1269206"/>
                <a:gd name="connsiteX41" fmla="*/ 1945481 w 2007394"/>
                <a:gd name="connsiteY41" fmla="*/ 812006 h 1269206"/>
                <a:gd name="connsiteX42" fmla="*/ 2007394 w 2007394"/>
                <a:gd name="connsiteY42" fmla="*/ 762000 h 1269206"/>
                <a:gd name="connsiteX43" fmla="*/ 1952625 w 2007394"/>
                <a:gd name="connsiteY43" fmla="*/ 733425 h 1269206"/>
                <a:gd name="connsiteX44" fmla="*/ 1876425 w 2007394"/>
                <a:gd name="connsiteY44" fmla="*/ 750094 h 1269206"/>
                <a:gd name="connsiteX45" fmla="*/ 1866900 w 2007394"/>
                <a:gd name="connsiteY45" fmla="*/ 681038 h 1269206"/>
                <a:gd name="connsiteX46" fmla="*/ 1869281 w 2007394"/>
                <a:gd name="connsiteY46" fmla="*/ 557213 h 1269206"/>
                <a:gd name="connsiteX47" fmla="*/ 1888331 w 2007394"/>
                <a:gd name="connsiteY47" fmla="*/ 431006 h 1269206"/>
                <a:gd name="connsiteX48" fmla="*/ 1895475 w 2007394"/>
                <a:gd name="connsiteY48" fmla="*/ 323850 h 1269206"/>
                <a:gd name="connsiteX49" fmla="*/ 1888331 w 2007394"/>
                <a:gd name="connsiteY49" fmla="*/ 271463 h 1269206"/>
                <a:gd name="connsiteX50" fmla="*/ 1862137 w 2007394"/>
                <a:gd name="connsiteY50" fmla="*/ 233363 h 1269206"/>
                <a:gd name="connsiteX51" fmla="*/ 1838325 w 2007394"/>
                <a:gd name="connsiteY51" fmla="*/ 202406 h 1269206"/>
                <a:gd name="connsiteX52" fmla="*/ 1824037 w 2007394"/>
                <a:gd name="connsiteY52" fmla="*/ 183357 h 1269206"/>
                <a:gd name="connsiteX53" fmla="*/ 1788319 w 2007394"/>
                <a:gd name="connsiteY53" fmla="*/ 164307 h 1269206"/>
                <a:gd name="connsiteX54" fmla="*/ 1745456 w 2007394"/>
                <a:gd name="connsiteY54" fmla="*/ 154781 h 1269206"/>
                <a:gd name="connsiteX55" fmla="*/ 1702593 w 2007394"/>
                <a:gd name="connsiteY55" fmla="*/ 159544 h 1269206"/>
                <a:gd name="connsiteX56" fmla="*/ 1654969 w 2007394"/>
                <a:gd name="connsiteY56" fmla="*/ 190500 h 1269206"/>
                <a:gd name="connsiteX57" fmla="*/ 1593056 w 2007394"/>
                <a:gd name="connsiteY57" fmla="*/ 271463 h 1269206"/>
                <a:gd name="connsiteX58" fmla="*/ 1543050 w 2007394"/>
                <a:gd name="connsiteY58" fmla="*/ 254794 h 1269206"/>
                <a:gd name="connsiteX59" fmla="*/ 1231106 w 2007394"/>
                <a:gd name="connsiteY59" fmla="*/ 297656 h 1269206"/>
                <a:gd name="connsiteX60" fmla="*/ 973931 w 2007394"/>
                <a:gd name="connsiteY60" fmla="*/ 292894 h 1269206"/>
                <a:gd name="connsiteX61" fmla="*/ 766762 w 2007394"/>
                <a:gd name="connsiteY61" fmla="*/ 257175 h 1269206"/>
                <a:gd name="connsiteX62" fmla="*/ 571500 w 2007394"/>
                <a:gd name="connsiteY62" fmla="*/ 195263 h 1269206"/>
                <a:gd name="connsiteX63" fmla="*/ 481012 w 2007394"/>
                <a:gd name="connsiteY63" fmla="*/ 166688 h 1269206"/>
                <a:gd name="connsiteX64" fmla="*/ 511968 w 2007394"/>
                <a:gd name="connsiteY64" fmla="*/ 90488 h 1269206"/>
                <a:gd name="connsiteX65" fmla="*/ 421481 w 2007394"/>
                <a:gd name="connsiteY65" fmla="*/ 145256 h 1269206"/>
                <a:gd name="connsiteX66" fmla="*/ 311943 w 2007394"/>
                <a:gd name="connsiteY66" fmla="*/ 119063 h 1269206"/>
                <a:gd name="connsiteX67" fmla="*/ 211931 w 2007394"/>
                <a:gd name="connsiteY67" fmla="*/ 114300 h 1269206"/>
                <a:gd name="connsiteX68" fmla="*/ 173831 w 2007394"/>
                <a:gd name="connsiteY68" fmla="*/ 85725 h 1269206"/>
                <a:gd name="connsiteX69" fmla="*/ 180975 w 2007394"/>
                <a:gd name="connsiteY69" fmla="*/ 0 h 1269206"/>
                <a:gd name="connsiteX70" fmla="*/ 147637 w 2007394"/>
                <a:gd name="connsiteY70" fmla="*/ 21431 h 1269206"/>
                <a:gd name="connsiteX71" fmla="*/ 145256 w 2007394"/>
                <a:gd name="connsiteY71" fmla="*/ 121444 h 1269206"/>
                <a:gd name="connsiteX72" fmla="*/ 78581 w 2007394"/>
                <a:gd name="connsiteY72" fmla="*/ 126206 h 1269206"/>
                <a:gd name="connsiteX73" fmla="*/ 0 w 2007394"/>
                <a:gd name="connsiteY73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9275 w 2007394"/>
                <a:gd name="connsiteY38" fmla="*/ 609600 h 1269206"/>
                <a:gd name="connsiteX39" fmla="*/ 1812131 w 2007394"/>
                <a:gd name="connsiteY39" fmla="*/ 740569 h 1269206"/>
                <a:gd name="connsiteX40" fmla="*/ 1862137 w 2007394"/>
                <a:gd name="connsiteY40" fmla="*/ 809625 h 1269206"/>
                <a:gd name="connsiteX41" fmla="*/ 1945481 w 2007394"/>
                <a:gd name="connsiteY41" fmla="*/ 812006 h 1269206"/>
                <a:gd name="connsiteX42" fmla="*/ 2007394 w 2007394"/>
                <a:gd name="connsiteY42" fmla="*/ 762000 h 1269206"/>
                <a:gd name="connsiteX43" fmla="*/ 1952625 w 2007394"/>
                <a:gd name="connsiteY43" fmla="*/ 733425 h 1269206"/>
                <a:gd name="connsiteX44" fmla="*/ 1876425 w 2007394"/>
                <a:gd name="connsiteY44" fmla="*/ 750094 h 1269206"/>
                <a:gd name="connsiteX45" fmla="*/ 1866900 w 2007394"/>
                <a:gd name="connsiteY45" fmla="*/ 681038 h 1269206"/>
                <a:gd name="connsiteX46" fmla="*/ 1869281 w 2007394"/>
                <a:gd name="connsiteY46" fmla="*/ 557213 h 1269206"/>
                <a:gd name="connsiteX47" fmla="*/ 1888331 w 2007394"/>
                <a:gd name="connsiteY47" fmla="*/ 431006 h 1269206"/>
                <a:gd name="connsiteX48" fmla="*/ 1895475 w 2007394"/>
                <a:gd name="connsiteY48" fmla="*/ 323850 h 1269206"/>
                <a:gd name="connsiteX49" fmla="*/ 1888331 w 2007394"/>
                <a:gd name="connsiteY49" fmla="*/ 271463 h 1269206"/>
                <a:gd name="connsiteX50" fmla="*/ 1862137 w 2007394"/>
                <a:gd name="connsiteY50" fmla="*/ 233363 h 1269206"/>
                <a:gd name="connsiteX51" fmla="*/ 1838325 w 2007394"/>
                <a:gd name="connsiteY51" fmla="*/ 202406 h 1269206"/>
                <a:gd name="connsiteX52" fmla="*/ 1824037 w 2007394"/>
                <a:gd name="connsiteY52" fmla="*/ 183357 h 1269206"/>
                <a:gd name="connsiteX53" fmla="*/ 1788319 w 2007394"/>
                <a:gd name="connsiteY53" fmla="*/ 164307 h 1269206"/>
                <a:gd name="connsiteX54" fmla="*/ 1745456 w 2007394"/>
                <a:gd name="connsiteY54" fmla="*/ 154781 h 1269206"/>
                <a:gd name="connsiteX55" fmla="*/ 1702593 w 2007394"/>
                <a:gd name="connsiteY55" fmla="*/ 159544 h 1269206"/>
                <a:gd name="connsiteX56" fmla="*/ 1654969 w 2007394"/>
                <a:gd name="connsiteY56" fmla="*/ 190500 h 1269206"/>
                <a:gd name="connsiteX57" fmla="*/ 1593056 w 2007394"/>
                <a:gd name="connsiteY57" fmla="*/ 271463 h 1269206"/>
                <a:gd name="connsiteX58" fmla="*/ 1543050 w 2007394"/>
                <a:gd name="connsiteY58" fmla="*/ 254794 h 1269206"/>
                <a:gd name="connsiteX59" fmla="*/ 1231106 w 2007394"/>
                <a:gd name="connsiteY59" fmla="*/ 297656 h 1269206"/>
                <a:gd name="connsiteX60" fmla="*/ 973931 w 2007394"/>
                <a:gd name="connsiteY60" fmla="*/ 292894 h 1269206"/>
                <a:gd name="connsiteX61" fmla="*/ 766762 w 2007394"/>
                <a:gd name="connsiteY61" fmla="*/ 257175 h 1269206"/>
                <a:gd name="connsiteX62" fmla="*/ 571500 w 2007394"/>
                <a:gd name="connsiteY62" fmla="*/ 195263 h 1269206"/>
                <a:gd name="connsiteX63" fmla="*/ 481012 w 2007394"/>
                <a:gd name="connsiteY63" fmla="*/ 166688 h 1269206"/>
                <a:gd name="connsiteX64" fmla="*/ 511968 w 2007394"/>
                <a:gd name="connsiteY64" fmla="*/ 90488 h 1269206"/>
                <a:gd name="connsiteX65" fmla="*/ 421481 w 2007394"/>
                <a:gd name="connsiteY65" fmla="*/ 145256 h 1269206"/>
                <a:gd name="connsiteX66" fmla="*/ 311943 w 2007394"/>
                <a:gd name="connsiteY66" fmla="*/ 119063 h 1269206"/>
                <a:gd name="connsiteX67" fmla="*/ 211931 w 2007394"/>
                <a:gd name="connsiteY67" fmla="*/ 114300 h 1269206"/>
                <a:gd name="connsiteX68" fmla="*/ 173831 w 2007394"/>
                <a:gd name="connsiteY68" fmla="*/ 85725 h 1269206"/>
                <a:gd name="connsiteX69" fmla="*/ 180975 w 2007394"/>
                <a:gd name="connsiteY69" fmla="*/ 0 h 1269206"/>
                <a:gd name="connsiteX70" fmla="*/ 147637 w 2007394"/>
                <a:gd name="connsiteY70" fmla="*/ 21431 h 1269206"/>
                <a:gd name="connsiteX71" fmla="*/ 145256 w 2007394"/>
                <a:gd name="connsiteY71" fmla="*/ 121444 h 1269206"/>
                <a:gd name="connsiteX72" fmla="*/ 78581 w 2007394"/>
                <a:gd name="connsiteY72" fmla="*/ 126206 h 1269206"/>
                <a:gd name="connsiteX73" fmla="*/ 0 w 2007394"/>
                <a:gd name="connsiteY73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9275 w 2007394"/>
                <a:gd name="connsiteY38" fmla="*/ 609600 h 1269206"/>
                <a:gd name="connsiteX39" fmla="*/ 1814512 w 2007394"/>
                <a:gd name="connsiteY39" fmla="*/ 652463 h 1269206"/>
                <a:gd name="connsiteX40" fmla="*/ 1812131 w 2007394"/>
                <a:gd name="connsiteY40" fmla="*/ 740569 h 1269206"/>
                <a:gd name="connsiteX41" fmla="*/ 1862137 w 2007394"/>
                <a:gd name="connsiteY41" fmla="*/ 809625 h 1269206"/>
                <a:gd name="connsiteX42" fmla="*/ 1945481 w 2007394"/>
                <a:gd name="connsiteY42" fmla="*/ 812006 h 1269206"/>
                <a:gd name="connsiteX43" fmla="*/ 2007394 w 2007394"/>
                <a:gd name="connsiteY43" fmla="*/ 762000 h 1269206"/>
                <a:gd name="connsiteX44" fmla="*/ 1952625 w 2007394"/>
                <a:gd name="connsiteY44" fmla="*/ 733425 h 1269206"/>
                <a:gd name="connsiteX45" fmla="*/ 1876425 w 2007394"/>
                <a:gd name="connsiteY45" fmla="*/ 750094 h 1269206"/>
                <a:gd name="connsiteX46" fmla="*/ 1866900 w 2007394"/>
                <a:gd name="connsiteY46" fmla="*/ 681038 h 1269206"/>
                <a:gd name="connsiteX47" fmla="*/ 1869281 w 2007394"/>
                <a:gd name="connsiteY47" fmla="*/ 557213 h 1269206"/>
                <a:gd name="connsiteX48" fmla="*/ 1888331 w 2007394"/>
                <a:gd name="connsiteY48" fmla="*/ 431006 h 1269206"/>
                <a:gd name="connsiteX49" fmla="*/ 1895475 w 2007394"/>
                <a:gd name="connsiteY49" fmla="*/ 323850 h 1269206"/>
                <a:gd name="connsiteX50" fmla="*/ 1888331 w 2007394"/>
                <a:gd name="connsiteY50" fmla="*/ 271463 h 1269206"/>
                <a:gd name="connsiteX51" fmla="*/ 1862137 w 2007394"/>
                <a:gd name="connsiteY51" fmla="*/ 233363 h 1269206"/>
                <a:gd name="connsiteX52" fmla="*/ 1838325 w 2007394"/>
                <a:gd name="connsiteY52" fmla="*/ 202406 h 1269206"/>
                <a:gd name="connsiteX53" fmla="*/ 1824037 w 2007394"/>
                <a:gd name="connsiteY53" fmla="*/ 183357 h 1269206"/>
                <a:gd name="connsiteX54" fmla="*/ 1788319 w 2007394"/>
                <a:gd name="connsiteY54" fmla="*/ 164307 h 1269206"/>
                <a:gd name="connsiteX55" fmla="*/ 1745456 w 2007394"/>
                <a:gd name="connsiteY55" fmla="*/ 154781 h 1269206"/>
                <a:gd name="connsiteX56" fmla="*/ 1702593 w 2007394"/>
                <a:gd name="connsiteY56" fmla="*/ 159544 h 1269206"/>
                <a:gd name="connsiteX57" fmla="*/ 1654969 w 2007394"/>
                <a:gd name="connsiteY57" fmla="*/ 190500 h 1269206"/>
                <a:gd name="connsiteX58" fmla="*/ 1593056 w 2007394"/>
                <a:gd name="connsiteY58" fmla="*/ 271463 h 1269206"/>
                <a:gd name="connsiteX59" fmla="*/ 1543050 w 2007394"/>
                <a:gd name="connsiteY59" fmla="*/ 254794 h 1269206"/>
                <a:gd name="connsiteX60" fmla="*/ 1231106 w 2007394"/>
                <a:gd name="connsiteY60" fmla="*/ 297656 h 1269206"/>
                <a:gd name="connsiteX61" fmla="*/ 973931 w 2007394"/>
                <a:gd name="connsiteY61" fmla="*/ 292894 h 1269206"/>
                <a:gd name="connsiteX62" fmla="*/ 766762 w 2007394"/>
                <a:gd name="connsiteY62" fmla="*/ 257175 h 1269206"/>
                <a:gd name="connsiteX63" fmla="*/ 571500 w 2007394"/>
                <a:gd name="connsiteY63" fmla="*/ 195263 h 1269206"/>
                <a:gd name="connsiteX64" fmla="*/ 481012 w 2007394"/>
                <a:gd name="connsiteY64" fmla="*/ 166688 h 1269206"/>
                <a:gd name="connsiteX65" fmla="*/ 511968 w 2007394"/>
                <a:gd name="connsiteY65" fmla="*/ 90488 h 1269206"/>
                <a:gd name="connsiteX66" fmla="*/ 421481 w 2007394"/>
                <a:gd name="connsiteY66" fmla="*/ 145256 h 1269206"/>
                <a:gd name="connsiteX67" fmla="*/ 311943 w 2007394"/>
                <a:gd name="connsiteY67" fmla="*/ 119063 h 1269206"/>
                <a:gd name="connsiteX68" fmla="*/ 211931 w 2007394"/>
                <a:gd name="connsiteY68" fmla="*/ 114300 h 1269206"/>
                <a:gd name="connsiteX69" fmla="*/ 173831 w 2007394"/>
                <a:gd name="connsiteY69" fmla="*/ 85725 h 1269206"/>
                <a:gd name="connsiteX70" fmla="*/ 180975 w 2007394"/>
                <a:gd name="connsiteY70" fmla="*/ 0 h 1269206"/>
                <a:gd name="connsiteX71" fmla="*/ 147637 w 2007394"/>
                <a:gd name="connsiteY71" fmla="*/ 21431 h 1269206"/>
                <a:gd name="connsiteX72" fmla="*/ 145256 w 2007394"/>
                <a:gd name="connsiteY72" fmla="*/ 121444 h 1269206"/>
                <a:gd name="connsiteX73" fmla="*/ 78581 w 2007394"/>
                <a:gd name="connsiteY73" fmla="*/ 126206 h 1269206"/>
                <a:gd name="connsiteX74" fmla="*/ 0 w 2007394"/>
                <a:gd name="connsiteY74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6893 w 2007394"/>
                <a:gd name="connsiteY38" fmla="*/ 600075 h 1269206"/>
                <a:gd name="connsiteX39" fmla="*/ 1814512 w 2007394"/>
                <a:gd name="connsiteY39" fmla="*/ 652463 h 1269206"/>
                <a:gd name="connsiteX40" fmla="*/ 1812131 w 2007394"/>
                <a:gd name="connsiteY40" fmla="*/ 740569 h 1269206"/>
                <a:gd name="connsiteX41" fmla="*/ 1862137 w 2007394"/>
                <a:gd name="connsiteY41" fmla="*/ 809625 h 1269206"/>
                <a:gd name="connsiteX42" fmla="*/ 1945481 w 2007394"/>
                <a:gd name="connsiteY42" fmla="*/ 812006 h 1269206"/>
                <a:gd name="connsiteX43" fmla="*/ 2007394 w 2007394"/>
                <a:gd name="connsiteY43" fmla="*/ 762000 h 1269206"/>
                <a:gd name="connsiteX44" fmla="*/ 1952625 w 2007394"/>
                <a:gd name="connsiteY44" fmla="*/ 733425 h 1269206"/>
                <a:gd name="connsiteX45" fmla="*/ 1876425 w 2007394"/>
                <a:gd name="connsiteY45" fmla="*/ 750094 h 1269206"/>
                <a:gd name="connsiteX46" fmla="*/ 1866900 w 2007394"/>
                <a:gd name="connsiteY46" fmla="*/ 681038 h 1269206"/>
                <a:gd name="connsiteX47" fmla="*/ 1869281 w 2007394"/>
                <a:gd name="connsiteY47" fmla="*/ 557213 h 1269206"/>
                <a:gd name="connsiteX48" fmla="*/ 1888331 w 2007394"/>
                <a:gd name="connsiteY48" fmla="*/ 431006 h 1269206"/>
                <a:gd name="connsiteX49" fmla="*/ 1895475 w 2007394"/>
                <a:gd name="connsiteY49" fmla="*/ 323850 h 1269206"/>
                <a:gd name="connsiteX50" fmla="*/ 1888331 w 2007394"/>
                <a:gd name="connsiteY50" fmla="*/ 271463 h 1269206"/>
                <a:gd name="connsiteX51" fmla="*/ 1862137 w 2007394"/>
                <a:gd name="connsiteY51" fmla="*/ 233363 h 1269206"/>
                <a:gd name="connsiteX52" fmla="*/ 1838325 w 2007394"/>
                <a:gd name="connsiteY52" fmla="*/ 202406 h 1269206"/>
                <a:gd name="connsiteX53" fmla="*/ 1824037 w 2007394"/>
                <a:gd name="connsiteY53" fmla="*/ 183357 h 1269206"/>
                <a:gd name="connsiteX54" fmla="*/ 1788319 w 2007394"/>
                <a:gd name="connsiteY54" fmla="*/ 164307 h 1269206"/>
                <a:gd name="connsiteX55" fmla="*/ 1745456 w 2007394"/>
                <a:gd name="connsiteY55" fmla="*/ 154781 h 1269206"/>
                <a:gd name="connsiteX56" fmla="*/ 1702593 w 2007394"/>
                <a:gd name="connsiteY56" fmla="*/ 159544 h 1269206"/>
                <a:gd name="connsiteX57" fmla="*/ 1654969 w 2007394"/>
                <a:gd name="connsiteY57" fmla="*/ 190500 h 1269206"/>
                <a:gd name="connsiteX58" fmla="*/ 1593056 w 2007394"/>
                <a:gd name="connsiteY58" fmla="*/ 271463 h 1269206"/>
                <a:gd name="connsiteX59" fmla="*/ 1543050 w 2007394"/>
                <a:gd name="connsiteY59" fmla="*/ 254794 h 1269206"/>
                <a:gd name="connsiteX60" fmla="*/ 1231106 w 2007394"/>
                <a:gd name="connsiteY60" fmla="*/ 297656 h 1269206"/>
                <a:gd name="connsiteX61" fmla="*/ 973931 w 2007394"/>
                <a:gd name="connsiteY61" fmla="*/ 292894 h 1269206"/>
                <a:gd name="connsiteX62" fmla="*/ 766762 w 2007394"/>
                <a:gd name="connsiteY62" fmla="*/ 257175 h 1269206"/>
                <a:gd name="connsiteX63" fmla="*/ 571500 w 2007394"/>
                <a:gd name="connsiteY63" fmla="*/ 195263 h 1269206"/>
                <a:gd name="connsiteX64" fmla="*/ 481012 w 2007394"/>
                <a:gd name="connsiteY64" fmla="*/ 166688 h 1269206"/>
                <a:gd name="connsiteX65" fmla="*/ 511968 w 2007394"/>
                <a:gd name="connsiteY65" fmla="*/ 90488 h 1269206"/>
                <a:gd name="connsiteX66" fmla="*/ 421481 w 2007394"/>
                <a:gd name="connsiteY66" fmla="*/ 145256 h 1269206"/>
                <a:gd name="connsiteX67" fmla="*/ 311943 w 2007394"/>
                <a:gd name="connsiteY67" fmla="*/ 119063 h 1269206"/>
                <a:gd name="connsiteX68" fmla="*/ 211931 w 2007394"/>
                <a:gd name="connsiteY68" fmla="*/ 114300 h 1269206"/>
                <a:gd name="connsiteX69" fmla="*/ 173831 w 2007394"/>
                <a:gd name="connsiteY69" fmla="*/ 85725 h 1269206"/>
                <a:gd name="connsiteX70" fmla="*/ 180975 w 2007394"/>
                <a:gd name="connsiteY70" fmla="*/ 0 h 1269206"/>
                <a:gd name="connsiteX71" fmla="*/ 147637 w 2007394"/>
                <a:gd name="connsiteY71" fmla="*/ 21431 h 1269206"/>
                <a:gd name="connsiteX72" fmla="*/ 145256 w 2007394"/>
                <a:gd name="connsiteY72" fmla="*/ 121444 h 1269206"/>
                <a:gd name="connsiteX73" fmla="*/ 78581 w 2007394"/>
                <a:gd name="connsiteY73" fmla="*/ 126206 h 1269206"/>
                <a:gd name="connsiteX74" fmla="*/ 0 w 2007394"/>
                <a:gd name="connsiteY74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6893 w 2007394"/>
                <a:gd name="connsiteY38" fmla="*/ 600075 h 1269206"/>
                <a:gd name="connsiteX39" fmla="*/ 1814512 w 2007394"/>
                <a:gd name="connsiteY39" fmla="*/ 652463 h 1269206"/>
                <a:gd name="connsiteX40" fmla="*/ 1812131 w 2007394"/>
                <a:gd name="connsiteY40" fmla="*/ 740569 h 1269206"/>
                <a:gd name="connsiteX41" fmla="*/ 1862137 w 2007394"/>
                <a:gd name="connsiteY41" fmla="*/ 809625 h 1269206"/>
                <a:gd name="connsiteX42" fmla="*/ 1945481 w 2007394"/>
                <a:gd name="connsiteY42" fmla="*/ 812006 h 1269206"/>
                <a:gd name="connsiteX43" fmla="*/ 2007394 w 2007394"/>
                <a:gd name="connsiteY43" fmla="*/ 762000 h 1269206"/>
                <a:gd name="connsiteX44" fmla="*/ 1952625 w 2007394"/>
                <a:gd name="connsiteY44" fmla="*/ 733425 h 1269206"/>
                <a:gd name="connsiteX45" fmla="*/ 1876425 w 2007394"/>
                <a:gd name="connsiteY45" fmla="*/ 750094 h 1269206"/>
                <a:gd name="connsiteX46" fmla="*/ 1866900 w 2007394"/>
                <a:gd name="connsiteY46" fmla="*/ 681038 h 1269206"/>
                <a:gd name="connsiteX47" fmla="*/ 1869281 w 2007394"/>
                <a:gd name="connsiteY47" fmla="*/ 557213 h 1269206"/>
                <a:gd name="connsiteX48" fmla="*/ 1888331 w 2007394"/>
                <a:gd name="connsiteY48" fmla="*/ 431006 h 1269206"/>
                <a:gd name="connsiteX49" fmla="*/ 1895475 w 2007394"/>
                <a:gd name="connsiteY49" fmla="*/ 323850 h 1269206"/>
                <a:gd name="connsiteX50" fmla="*/ 1888331 w 2007394"/>
                <a:gd name="connsiteY50" fmla="*/ 271463 h 1269206"/>
                <a:gd name="connsiteX51" fmla="*/ 1862137 w 2007394"/>
                <a:gd name="connsiteY51" fmla="*/ 233363 h 1269206"/>
                <a:gd name="connsiteX52" fmla="*/ 1838325 w 2007394"/>
                <a:gd name="connsiteY52" fmla="*/ 202406 h 1269206"/>
                <a:gd name="connsiteX53" fmla="*/ 1824037 w 2007394"/>
                <a:gd name="connsiteY53" fmla="*/ 183357 h 1269206"/>
                <a:gd name="connsiteX54" fmla="*/ 1788319 w 2007394"/>
                <a:gd name="connsiteY54" fmla="*/ 164307 h 1269206"/>
                <a:gd name="connsiteX55" fmla="*/ 1745456 w 2007394"/>
                <a:gd name="connsiteY55" fmla="*/ 154781 h 1269206"/>
                <a:gd name="connsiteX56" fmla="*/ 1702593 w 2007394"/>
                <a:gd name="connsiteY56" fmla="*/ 159544 h 1269206"/>
                <a:gd name="connsiteX57" fmla="*/ 1654969 w 2007394"/>
                <a:gd name="connsiteY57" fmla="*/ 190500 h 1269206"/>
                <a:gd name="connsiteX58" fmla="*/ 1593056 w 2007394"/>
                <a:gd name="connsiteY58" fmla="*/ 271463 h 1269206"/>
                <a:gd name="connsiteX59" fmla="*/ 1543050 w 2007394"/>
                <a:gd name="connsiteY59" fmla="*/ 254794 h 1269206"/>
                <a:gd name="connsiteX60" fmla="*/ 1231106 w 2007394"/>
                <a:gd name="connsiteY60" fmla="*/ 297656 h 1269206"/>
                <a:gd name="connsiteX61" fmla="*/ 973931 w 2007394"/>
                <a:gd name="connsiteY61" fmla="*/ 292894 h 1269206"/>
                <a:gd name="connsiteX62" fmla="*/ 766762 w 2007394"/>
                <a:gd name="connsiteY62" fmla="*/ 257175 h 1269206"/>
                <a:gd name="connsiteX63" fmla="*/ 571500 w 2007394"/>
                <a:gd name="connsiteY63" fmla="*/ 195263 h 1269206"/>
                <a:gd name="connsiteX64" fmla="*/ 481012 w 2007394"/>
                <a:gd name="connsiteY64" fmla="*/ 166688 h 1269206"/>
                <a:gd name="connsiteX65" fmla="*/ 511968 w 2007394"/>
                <a:gd name="connsiteY65" fmla="*/ 90488 h 1269206"/>
                <a:gd name="connsiteX66" fmla="*/ 421481 w 2007394"/>
                <a:gd name="connsiteY66" fmla="*/ 145256 h 1269206"/>
                <a:gd name="connsiteX67" fmla="*/ 311943 w 2007394"/>
                <a:gd name="connsiteY67" fmla="*/ 119063 h 1269206"/>
                <a:gd name="connsiteX68" fmla="*/ 211931 w 2007394"/>
                <a:gd name="connsiteY68" fmla="*/ 114300 h 1269206"/>
                <a:gd name="connsiteX69" fmla="*/ 173831 w 2007394"/>
                <a:gd name="connsiteY69" fmla="*/ 85725 h 1269206"/>
                <a:gd name="connsiteX70" fmla="*/ 180975 w 2007394"/>
                <a:gd name="connsiteY70" fmla="*/ 0 h 1269206"/>
                <a:gd name="connsiteX71" fmla="*/ 147637 w 2007394"/>
                <a:gd name="connsiteY71" fmla="*/ 21431 h 1269206"/>
                <a:gd name="connsiteX72" fmla="*/ 145256 w 2007394"/>
                <a:gd name="connsiteY72" fmla="*/ 121444 h 1269206"/>
                <a:gd name="connsiteX73" fmla="*/ 78581 w 2007394"/>
                <a:gd name="connsiteY73" fmla="*/ 126206 h 1269206"/>
                <a:gd name="connsiteX74" fmla="*/ 0 w 2007394"/>
                <a:gd name="connsiteY74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6893 w 2007394"/>
                <a:gd name="connsiteY38" fmla="*/ 600075 h 1269206"/>
                <a:gd name="connsiteX39" fmla="*/ 1814512 w 2007394"/>
                <a:gd name="connsiteY39" fmla="*/ 652463 h 1269206"/>
                <a:gd name="connsiteX40" fmla="*/ 1812131 w 2007394"/>
                <a:gd name="connsiteY40" fmla="*/ 740569 h 1269206"/>
                <a:gd name="connsiteX41" fmla="*/ 1862137 w 2007394"/>
                <a:gd name="connsiteY41" fmla="*/ 809625 h 1269206"/>
                <a:gd name="connsiteX42" fmla="*/ 1945481 w 2007394"/>
                <a:gd name="connsiteY42" fmla="*/ 812006 h 1269206"/>
                <a:gd name="connsiteX43" fmla="*/ 2007394 w 2007394"/>
                <a:gd name="connsiteY43" fmla="*/ 762000 h 1269206"/>
                <a:gd name="connsiteX44" fmla="*/ 1952625 w 2007394"/>
                <a:gd name="connsiteY44" fmla="*/ 733425 h 1269206"/>
                <a:gd name="connsiteX45" fmla="*/ 1876425 w 2007394"/>
                <a:gd name="connsiteY45" fmla="*/ 750094 h 1269206"/>
                <a:gd name="connsiteX46" fmla="*/ 1866900 w 2007394"/>
                <a:gd name="connsiteY46" fmla="*/ 681038 h 1269206"/>
                <a:gd name="connsiteX47" fmla="*/ 1869281 w 2007394"/>
                <a:gd name="connsiteY47" fmla="*/ 557213 h 1269206"/>
                <a:gd name="connsiteX48" fmla="*/ 1888331 w 2007394"/>
                <a:gd name="connsiteY48" fmla="*/ 431006 h 1269206"/>
                <a:gd name="connsiteX49" fmla="*/ 1895475 w 2007394"/>
                <a:gd name="connsiteY49" fmla="*/ 323850 h 1269206"/>
                <a:gd name="connsiteX50" fmla="*/ 1888331 w 2007394"/>
                <a:gd name="connsiteY50" fmla="*/ 271463 h 1269206"/>
                <a:gd name="connsiteX51" fmla="*/ 1862137 w 2007394"/>
                <a:gd name="connsiteY51" fmla="*/ 233363 h 1269206"/>
                <a:gd name="connsiteX52" fmla="*/ 1838325 w 2007394"/>
                <a:gd name="connsiteY52" fmla="*/ 202406 h 1269206"/>
                <a:gd name="connsiteX53" fmla="*/ 1824037 w 2007394"/>
                <a:gd name="connsiteY53" fmla="*/ 183357 h 1269206"/>
                <a:gd name="connsiteX54" fmla="*/ 1788319 w 2007394"/>
                <a:gd name="connsiteY54" fmla="*/ 164307 h 1269206"/>
                <a:gd name="connsiteX55" fmla="*/ 1745456 w 2007394"/>
                <a:gd name="connsiteY55" fmla="*/ 154781 h 1269206"/>
                <a:gd name="connsiteX56" fmla="*/ 1702593 w 2007394"/>
                <a:gd name="connsiteY56" fmla="*/ 159544 h 1269206"/>
                <a:gd name="connsiteX57" fmla="*/ 1654969 w 2007394"/>
                <a:gd name="connsiteY57" fmla="*/ 190500 h 1269206"/>
                <a:gd name="connsiteX58" fmla="*/ 1593056 w 2007394"/>
                <a:gd name="connsiteY58" fmla="*/ 271463 h 1269206"/>
                <a:gd name="connsiteX59" fmla="*/ 1543050 w 2007394"/>
                <a:gd name="connsiteY59" fmla="*/ 254794 h 1269206"/>
                <a:gd name="connsiteX60" fmla="*/ 1231106 w 2007394"/>
                <a:gd name="connsiteY60" fmla="*/ 297656 h 1269206"/>
                <a:gd name="connsiteX61" fmla="*/ 973931 w 2007394"/>
                <a:gd name="connsiteY61" fmla="*/ 292894 h 1269206"/>
                <a:gd name="connsiteX62" fmla="*/ 766762 w 2007394"/>
                <a:gd name="connsiteY62" fmla="*/ 257175 h 1269206"/>
                <a:gd name="connsiteX63" fmla="*/ 571500 w 2007394"/>
                <a:gd name="connsiteY63" fmla="*/ 195263 h 1269206"/>
                <a:gd name="connsiteX64" fmla="*/ 481012 w 2007394"/>
                <a:gd name="connsiteY64" fmla="*/ 166688 h 1269206"/>
                <a:gd name="connsiteX65" fmla="*/ 511968 w 2007394"/>
                <a:gd name="connsiteY65" fmla="*/ 90488 h 1269206"/>
                <a:gd name="connsiteX66" fmla="*/ 421481 w 2007394"/>
                <a:gd name="connsiteY66" fmla="*/ 145256 h 1269206"/>
                <a:gd name="connsiteX67" fmla="*/ 311943 w 2007394"/>
                <a:gd name="connsiteY67" fmla="*/ 119063 h 1269206"/>
                <a:gd name="connsiteX68" fmla="*/ 211931 w 2007394"/>
                <a:gd name="connsiteY68" fmla="*/ 114300 h 1269206"/>
                <a:gd name="connsiteX69" fmla="*/ 173831 w 2007394"/>
                <a:gd name="connsiteY69" fmla="*/ 85725 h 1269206"/>
                <a:gd name="connsiteX70" fmla="*/ 180975 w 2007394"/>
                <a:gd name="connsiteY70" fmla="*/ 0 h 1269206"/>
                <a:gd name="connsiteX71" fmla="*/ 147637 w 2007394"/>
                <a:gd name="connsiteY71" fmla="*/ 21431 h 1269206"/>
                <a:gd name="connsiteX72" fmla="*/ 145256 w 2007394"/>
                <a:gd name="connsiteY72" fmla="*/ 121444 h 1269206"/>
                <a:gd name="connsiteX73" fmla="*/ 78581 w 2007394"/>
                <a:gd name="connsiteY73" fmla="*/ 126206 h 1269206"/>
                <a:gd name="connsiteX74" fmla="*/ 0 w 2007394"/>
                <a:gd name="connsiteY74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6893 w 2007394"/>
                <a:gd name="connsiteY38" fmla="*/ 600075 h 1269206"/>
                <a:gd name="connsiteX39" fmla="*/ 1814512 w 2007394"/>
                <a:gd name="connsiteY39" fmla="*/ 652463 h 1269206"/>
                <a:gd name="connsiteX40" fmla="*/ 1812131 w 2007394"/>
                <a:gd name="connsiteY40" fmla="*/ 740569 h 1269206"/>
                <a:gd name="connsiteX41" fmla="*/ 1862137 w 2007394"/>
                <a:gd name="connsiteY41" fmla="*/ 809625 h 1269206"/>
                <a:gd name="connsiteX42" fmla="*/ 1945481 w 2007394"/>
                <a:gd name="connsiteY42" fmla="*/ 812006 h 1269206"/>
                <a:gd name="connsiteX43" fmla="*/ 2007394 w 2007394"/>
                <a:gd name="connsiteY43" fmla="*/ 762000 h 1269206"/>
                <a:gd name="connsiteX44" fmla="*/ 1952625 w 2007394"/>
                <a:gd name="connsiteY44" fmla="*/ 733425 h 1269206"/>
                <a:gd name="connsiteX45" fmla="*/ 1876425 w 2007394"/>
                <a:gd name="connsiteY45" fmla="*/ 750094 h 1269206"/>
                <a:gd name="connsiteX46" fmla="*/ 1866900 w 2007394"/>
                <a:gd name="connsiteY46" fmla="*/ 681038 h 1269206"/>
                <a:gd name="connsiteX47" fmla="*/ 1869281 w 2007394"/>
                <a:gd name="connsiteY47" fmla="*/ 557213 h 1269206"/>
                <a:gd name="connsiteX48" fmla="*/ 1888331 w 2007394"/>
                <a:gd name="connsiteY48" fmla="*/ 431006 h 1269206"/>
                <a:gd name="connsiteX49" fmla="*/ 1895475 w 2007394"/>
                <a:gd name="connsiteY49" fmla="*/ 323850 h 1269206"/>
                <a:gd name="connsiteX50" fmla="*/ 1888331 w 2007394"/>
                <a:gd name="connsiteY50" fmla="*/ 271463 h 1269206"/>
                <a:gd name="connsiteX51" fmla="*/ 1862137 w 2007394"/>
                <a:gd name="connsiteY51" fmla="*/ 233363 h 1269206"/>
                <a:gd name="connsiteX52" fmla="*/ 1838325 w 2007394"/>
                <a:gd name="connsiteY52" fmla="*/ 202406 h 1269206"/>
                <a:gd name="connsiteX53" fmla="*/ 1824037 w 2007394"/>
                <a:gd name="connsiteY53" fmla="*/ 183357 h 1269206"/>
                <a:gd name="connsiteX54" fmla="*/ 1788319 w 2007394"/>
                <a:gd name="connsiteY54" fmla="*/ 164307 h 1269206"/>
                <a:gd name="connsiteX55" fmla="*/ 1745456 w 2007394"/>
                <a:gd name="connsiteY55" fmla="*/ 154781 h 1269206"/>
                <a:gd name="connsiteX56" fmla="*/ 1702593 w 2007394"/>
                <a:gd name="connsiteY56" fmla="*/ 159544 h 1269206"/>
                <a:gd name="connsiteX57" fmla="*/ 1654969 w 2007394"/>
                <a:gd name="connsiteY57" fmla="*/ 190500 h 1269206"/>
                <a:gd name="connsiteX58" fmla="*/ 1593056 w 2007394"/>
                <a:gd name="connsiteY58" fmla="*/ 271463 h 1269206"/>
                <a:gd name="connsiteX59" fmla="*/ 1543050 w 2007394"/>
                <a:gd name="connsiteY59" fmla="*/ 254794 h 1269206"/>
                <a:gd name="connsiteX60" fmla="*/ 1231106 w 2007394"/>
                <a:gd name="connsiteY60" fmla="*/ 297656 h 1269206"/>
                <a:gd name="connsiteX61" fmla="*/ 973931 w 2007394"/>
                <a:gd name="connsiteY61" fmla="*/ 292894 h 1269206"/>
                <a:gd name="connsiteX62" fmla="*/ 766762 w 2007394"/>
                <a:gd name="connsiteY62" fmla="*/ 257175 h 1269206"/>
                <a:gd name="connsiteX63" fmla="*/ 571500 w 2007394"/>
                <a:gd name="connsiteY63" fmla="*/ 195263 h 1269206"/>
                <a:gd name="connsiteX64" fmla="*/ 481012 w 2007394"/>
                <a:gd name="connsiteY64" fmla="*/ 166688 h 1269206"/>
                <a:gd name="connsiteX65" fmla="*/ 511968 w 2007394"/>
                <a:gd name="connsiteY65" fmla="*/ 90488 h 1269206"/>
                <a:gd name="connsiteX66" fmla="*/ 421481 w 2007394"/>
                <a:gd name="connsiteY66" fmla="*/ 145256 h 1269206"/>
                <a:gd name="connsiteX67" fmla="*/ 311943 w 2007394"/>
                <a:gd name="connsiteY67" fmla="*/ 119063 h 1269206"/>
                <a:gd name="connsiteX68" fmla="*/ 211931 w 2007394"/>
                <a:gd name="connsiteY68" fmla="*/ 114300 h 1269206"/>
                <a:gd name="connsiteX69" fmla="*/ 173831 w 2007394"/>
                <a:gd name="connsiteY69" fmla="*/ 85725 h 1269206"/>
                <a:gd name="connsiteX70" fmla="*/ 180975 w 2007394"/>
                <a:gd name="connsiteY70" fmla="*/ 0 h 1269206"/>
                <a:gd name="connsiteX71" fmla="*/ 147637 w 2007394"/>
                <a:gd name="connsiteY71" fmla="*/ 21431 h 1269206"/>
                <a:gd name="connsiteX72" fmla="*/ 145256 w 2007394"/>
                <a:gd name="connsiteY72" fmla="*/ 121444 h 1269206"/>
                <a:gd name="connsiteX73" fmla="*/ 78581 w 2007394"/>
                <a:gd name="connsiteY73" fmla="*/ 126206 h 1269206"/>
                <a:gd name="connsiteX74" fmla="*/ 0 w 2007394"/>
                <a:gd name="connsiteY74" fmla="*/ 100013 h 1269206"/>
                <a:gd name="connsiteX0" fmla="*/ 154781 w 2007394"/>
                <a:gd name="connsiteY0" fmla="*/ 192881 h 1269206"/>
                <a:gd name="connsiteX1" fmla="*/ 142875 w 2007394"/>
                <a:gd name="connsiteY1" fmla="*/ 438150 h 1269206"/>
                <a:gd name="connsiteX2" fmla="*/ 116681 w 2007394"/>
                <a:gd name="connsiteY2" fmla="*/ 485775 h 1269206"/>
                <a:gd name="connsiteX3" fmla="*/ 178593 w 2007394"/>
                <a:gd name="connsiteY3" fmla="*/ 535781 h 1269206"/>
                <a:gd name="connsiteX4" fmla="*/ 242887 w 2007394"/>
                <a:gd name="connsiteY4" fmla="*/ 526256 h 1269206"/>
                <a:gd name="connsiteX5" fmla="*/ 314325 w 2007394"/>
                <a:gd name="connsiteY5" fmla="*/ 409575 h 1269206"/>
                <a:gd name="connsiteX6" fmla="*/ 397668 w 2007394"/>
                <a:gd name="connsiteY6" fmla="*/ 390525 h 1269206"/>
                <a:gd name="connsiteX7" fmla="*/ 623887 w 2007394"/>
                <a:gd name="connsiteY7" fmla="*/ 814388 h 1269206"/>
                <a:gd name="connsiteX8" fmla="*/ 588168 w 2007394"/>
                <a:gd name="connsiteY8" fmla="*/ 1243013 h 1269206"/>
                <a:gd name="connsiteX9" fmla="*/ 671512 w 2007394"/>
                <a:gd name="connsiteY9" fmla="*/ 1243013 h 1269206"/>
                <a:gd name="connsiteX10" fmla="*/ 776287 w 2007394"/>
                <a:gd name="connsiteY10" fmla="*/ 945356 h 1269206"/>
                <a:gd name="connsiteX11" fmla="*/ 883443 w 2007394"/>
                <a:gd name="connsiteY11" fmla="*/ 1238250 h 1269206"/>
                <a:gd name="connsiteX12" fmla="*/ 945356 w 2007394"/>
                <a:gd name="connsiteY12" fmla="*/ 1235869 h 1269206"/>
                <a:gd name="connsiteX13" fmla="*/ 923925 w 2007394"/>
                <a:gd name="connsiteY13" fmla="*/ 954881 h 1269206"/>
                <a:gd name="connsiteX14" fmla="*/ 1150143 w 2007394"/>
                <a:gd name="connsiteY14" fmla="*/ 959644 h 1269206"/>
                <a:gd name="connsiteX15" fmla="*/ 1350168 w 2007394"/>
                <a:gd name="connsiteY15" fmla="*/ 921544 h 1269206"/>
                <a:gd name="connsiteX16" fmla="*/ 1366837 w 2007394"/>
                <a:gd name="connsiteY16" fmla="*/ 1135856 h 1269206"/>
                <a:gd name="connsiteX17" fmla="*/ 1345406 w 2007394"/>
                <a:gd name="connsiteY17" fmla="*/ 1245394 h 1269206"/>
                <a:gd name="connsiteX18" fmla="*/ 1407318 w 2007394"/>
                <a:gd name="connsiteY18" fmla="*/ 1247775 h 1269206"/>
                <a:gd name="connsiteX19" fmla="*/ 1483518 w 2007394"/>
                <a:gd name="connsiteY19" fmla="*/ 1057275 h 1269206"/>
                <a:gd name="connsiteX20" fmla="*/ 1466850 w 2007394"/>
                <a:gd name="connsiteY20" fmla="*/ 926306 h 1269206"/>
                <a:gd name="connsiteX21" fmla="*/ 1516856 w 2007394"/>
                <a:gd name="connsiteY21" fmla="*/ 885825 h 1269206"/>
                <a:gd name="connsiteX22" fmla="*/ 1614487 w 2007394"/>
                <a:gd name="connsiteY22" fmla="*/ 1090613 h 1269206"/>
                <a:gd name="connsiteX23" fmla="*/ 1600200 w 2007394"/>
                <a:gd name="connsiteY23" fmla="*/ 1269206 h 1269206"/>
                <a:gd name="connsiteX24" fmla="*/ 1652587 w 2007394"/>
                <a:gd name="connsiteY24" fmla="*/ 1269206 h 1269206"/>
                <a:gd name="connsiteX25" fmla="*/ 1726405 w 2007394"/>
                <a:gd name="connsiteY25" fmla="*/ 1064419 h 1269206"/>
                <a:gd name="connsiteX26" fmla="*/ 1685925 w 2007394"/>
                <a:gd name="connsiteY26" fmla="*/ 966788 h 1269206"/>
                <a:gd name="connsiteX27" fmla="*/ 1728787 w 2007394"/>
                <a:gd name="connsiteY27" fmla="*/ 862013 h 1269206"/>
                <a:gd name="connsiteX28" fmla="*/ 1743075 w 2007394"/>
                <a:gd name="connsiteY28" fmla="*/ 585788 h 1269206"/>
                <a:gd name="connsiteX29" fmla="*/ 1731168 w 2007394"/>
                <a:gd name="connsiteY29" fmla="*/ 411956 h 1269206"/>
                <a:gd name="connsiteX30" fmla="*/ 1671637 w 2007394"/>
                <a:gd name="connsiteY30" fmla="*/ 290513 h 1269206"/>
                <a:gd name="connsiteX31" fmla="*/ 1683543 w 2007394"/>
                <a:gd name="connsiteY31" fmla="*/ 252413 h 1269206"/>
                <a:gd name="connsiteX32" fmla="*/ 1704975 w 2007394"/>
                <a:gd name="connsiteY32" fmla="*/ 230981 h 1269206"/>
                <a:gd name="connsiteX33" fmla="*/ 1731168 w 2007394"/>
                <a:gd name="connsiteY33" fmla="*/ 226219 h 1269206"/>
                <a:gd name="connsiteX34" fmla="*/ 1766887 w 2007394"/>
                <a:gd name="connsiteY34" fmla="*/ 228600 h 1269206"/>
                <a:gd name="connsiteX35" fmla="*/ 1814512 w 2007394"/>
                <a:gd name="connsiteY35" fmla="*/ 261938 h 1269206"/>
                <a:gd name="connsiteX36" fmla="*/ 1840706 w 2007394"/>
                <a:gd name="connsiteY36" fmla="*/ 330994 h 1269206"/>
                <a:gd name="connsiteX37" fmla="*/ 1828800 w 2007394"/>
                <a:gd name="connsiteY37" fmla="*/ 476250 h 1269206"/>
                <a:gd name="connsiteX38" fmla="*/ 1816893 w 2007394"/>
                <a:gd name="connsiteY38" fmla="*/ 600075 h 1269206"/>
                <a:gd name="connsiteX39" fmla="*/ 1814512 w 2007394"/>
                <a:gd name="connsiteY39" fmla="*/ 652463 h 1269206"/>
                <a:gd name="connsiteX40" fmla="*/ 1812131 w 2007394"/>
                <a:gd name="connsiteY40" fmla="*/ 740569 h 1269206"/>
                <a:gd name="connsiteX41" fmla="*/ 1862137 w 2007394"/>
                <a:gd name="connsiteY41" fmla="*/ 809625 h 1269206"/>
                <a:gd name="connsiteX42" fmla="*/ 1945481 w 2007394"/>
                <a:gd name="connsiteY42" fmla="*/ 812006 h 1269206"/>
                <a:gd name="connsiteX43" fmla="*/ 2007394 w 2007394"/>
                <a:gd name="connsiteY43" fmla="*/ 762000 h 1269206"/>
                <a:gd name="connsiteX44" fmla="*/ 1952625 w 2007394"/>
                <a:gd name="connsiteY44" fmla="*/ 733425 h 1269206"/>
                <a:gd name="connsiteX45" fmla="*/ 1876425 w 2007394"/>
                <a:gd name="connsiteY45" fmla="*/ 750094 h 1269206"/>
                <a:gd name="connsiteX46" fmla="*/ 1866900 w 2007394"/>
                <a:gd name="connsiteY46" fmla="*/ 681038 h 1269206"/>
                <a:gd name="connsiteX47" fmla="*/ 1869281 w 2007394"/>
                <a:gd name="connsiteY47" fmla="*/ 557213 h 1269206"/>
                <a:gd name="connsiteX48" fmla="*/ 1888331 w 2007394"/>
                <a:gd name="connsiteY48" fmla="*/ 431006 h 1269206"/>
                <a:gd name="connsiteX49" fmla="*/ 1895475 w 2007394"/>
                <a:gd name="connsiteY49" fmla="*/ 323850 h 1269206"/>
                <a:gd name="connsiteX50" fmla="*/ 1888331 w 2007394"/>
                <a:gd name="connsiteY50" fmla="*/ 271463 h 1269206"/>
                <a:gd name="connsiteX51" fmla="*/ 1862137 w 2007394"/>
                <a:gd name="connsiteY51" fmla="*/ 233363 h 1269206"/>
                <a:gd name="connsiteX52" fmla="*/ 1838325 w 2007394"/>
                <a:gd name="connsiteY52" fmla="*/ 202406 h 1269206"/>
                <a:gd name="connsiteX53" fmla="*/ 1824037 w 2007394"/>
                <a:gd name="connsiteY53" fmla="*/ 183357 h 1269206"/>
                <a:gd name="connsiteX54" fmla="*/ 1788319 w 2007394"/>
                <a:gd name="connsiteY54" fmla="*/ 164307 h 1269206"/>
                <a:gd name="connsiteX55" fmla="*/ 1745456 w 2007394"/>
                <a:gd name="connsiteY55" fmla="*/ 154781 h 1269206"/>
                <a:gd name="connsiteX56" fmla="*/ 1702593 w 2007394"/>
                <a:gd name="connsiteY56" fmla="*/ 159544 h 1269206"/>
                <a:gd name="connsiteX57" fmla="*/ 1654969 w 2007394"/>
                <a:gd name="connsiteY57" fmla="*/ 190500 h 1269206"/>
                <a:gd name="connsiteX58" fmla="*/ 1593056 w 2007394"/>
                <a:gd name="connsiteY58" fmla="*/ 271463 h 1269206"/>
                <a:gd name="connsiteX59" fmla="*/ 1535907 w 2007394"/>
                <a:gd name="connsiteY59" fmla="*/ 254794 h 1269206"/>
                <a:gd name="connsiteX60" fmla="*/ 1231106 w 2007394"/>
                <a:gd name="connsiteY60" fmla="*/ 297656 h 1269206"/>
                <a:gd name="connsiteX61" fmla="*/ 973931 w 2007394"/>
                <a:gd name="connsiteY61" fmla="*/ 292894 h 1269206"/>
                <a:gd name="connsiteX62" fmla="*/ 766762 w 2007394"/>
                <a:gd name="connsiteY62" fmla="*/ 257175 h 1269206"/>
                <a:gd name="connsiteX63" fmla="*/ 571500 w 2007394"/>
                <a:gd name="connsiteY63" fmla="*/ 195263 h 1269206"/>
                <a:gd name="connsiteX64" fmla="*/ 481012 w 2007394"/>
                <a:gd name="connsiteY64" fmla="*/ 166688 h 1269206"/>
                <a:gd name="connsiteX65" fmla="*/ 511968 w 2007394"/>
                <a:gd name="connsiteY65" fmla="*/ 90488 h 1269206"/>
                <a:gd name="connsiteX66" fmla="*/ 421481 w 2007394"/>
                <a:gd name="connsiteY66" fmla="*/ 145256 h 1269206"/>
                <a:gd name="connsiteX67" fmla="*/ 311943 w 2007394"/>
                <a:gd name="connsiteY67" fmla="*/ 119063 h 1269206"/>
                <a:gd name="connsiteX68" fmla="*/ 211931 w 2007394"/>
                <a:gd name="connsiteY68" fmla="*/ 114300 h 1269206"/>
                <a:gd name="connsiteX69" fmla="*/ 173831 w 2007394"/>
                <a:gd name="connsiteY69" fmla="*/ 85725 h 1269206"/>
                <a:gd name="connsiteX70" fmla="*/ 180975 w 2007394"/>
                <a:gd name="connsiteY70" fmla="*/ 0 h 1269206"/>
                <a:gd name="connsiteX71" fmla="*/ 147637 w 2007394"/>
                <a:gd name="connsiteY71" fmla="*/ 21431 h 1269206"/>
                <a:gd name="connsiteX72" fmla="*/ 145256 w 2007394"/>
                <a:gd name="connsiteY72" fmla="*/ 121444 h 1269206"/>
                <a:gd name="connsiteX73" fmla="*/ 78581 w 2007394"/>
                <a:gd name="connsiteY73" fmla="*/ 126206 h 1269206"/>
                <a:gd name="connsiteX74" fmla="*/ 0 w 2007394"/>
                <a:gd name="connsiteY74" fmla="*/ 100013 h 126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007394" h="1269206">
                  <a:moveTo>
                    <a:pt x="154781" y="192881"/>
                  </a:moveTo>
                  <a:lnTo>
                    <a:pt x="142875" y="438150"/>
                  </a:lnTo>
                  <a:lnTo>
                    <a:pt x="116681" y="485775"/>
                  </a:lnTo>
                  <a:lnTo>
                    <a:pt x="178593" y="535781"/>
                  </a:lnTo>
                  <a:lnTo>
                    <a:pt x="242887" y="526256"/>
                  </a:lnTo>
                  <a:lnTo>
                    <a:pt x="314325" y="409575"/>
                  </a:lnTo>
                  <a:lnTo>
                    <a:pt x="397668" y="390525"/>
                  </a:lnTo>
                  <a:lnTo>
                    <a:pt x="623887" y="814388"/>
                  </a:lnTo>
                  <a:lnTo>
                    <a:pt x="588168" y="1243013"/>
                  </a:lnTo>
                  <a:lnTo>
                    <a:pt x="671512" y="1243013"/>
                  </a:lnTo>
                  <a:lnTo>
                    <a:pt x="776287" y="945356"/>
                  </a:lnTo>
                  <a:lnTo>
                    <a:pt x="883443" y="1238250"/>
                  </a:lnTo>
                  <a:lnTo>
                    <a:pt x="945356" y="1235869"/>
                  </a:lnTo>
                  <a:lnTo>
                    <a:pt x="923925" y="954881"/>
                  </a:lnTo>
                  <a:lnTo>
                    <a:pt x="1150143" y="959644"/>
                  </a:lnTo>
                  <a:lnTo>
                    <a:pt x="1350168" y="921544"/>
                  </a:lnTo>
                  <a:lnTo>
                    <a:pt x="1366837" y="1135856"/>
                  </a:lnTo>
                  <a:lnTo>
                    <a:pt x="1345406" y="1245394"/>
                  </a:lnTo>
                  <a:lnTo>
                    <a:pt x="1407318" y="1247775"/>
                  </a:lnTo>
                  <a:lnTo>
                    <a:pt x="1483518" y="1057275"/>
                  </a:lnTo>
                  <a:lnTo>
                    <a:pt x="1466850" y="926306"/>
                  </a:lnTo>
                  <a:lnTo>
                    <a:pt x="1516856" y="885825"/>
                  </a:lnTo>
                  <a:lnTo>
                    <a:pt x="1614487" y="1090613"/>
                  </a:lnTo>
                  <a:lnTo>
                    <a:pt x="1600200" y="1269206"/>
                  </a:lnTo>
                  <a:lnTo>
                    <a:pt x="1652587" y="1269206"/>
                  </a:lnTo>
                  <a:lnTo>
                    <a:pt x="1726405" y="1064419"/>
                  </a:lnTo>
                  <a:lnTo>
                    <a:pt x="1685925" y="966788"/>
                  </a:lnTo>
                  <a:lnTo>
                    <a:pt x="1728787" y="862013"/>
                  </a:lnTo>
                  <a:lnTo>
                    <a:pt x="1743075" y="585788"/>
                  </a:lnTo>
                  <a:lnTo>
                    <a:pt x="1731168" y="411956"/>
                  </a:lnTo>
                  <a:lnTo>
                    <a:pt x="1671637" y="290513"/>
                  </a:lnTo>
                  <a:cubicBezTo>
                    <a:pt x="1677987" y="277813"/>
                    <a:pt x="1677193" y="265113"/>
                    <a:pt x="1683543" y="252413"/>
                  </a:cubicBezTo>
                  <a:lnTo>
                    <a:pt x="1704975" y="230981"/>
                  </a:lnTo>
                  <a:cubicBezTo>
                    <a:pt x="1715294" y="230981"/>
                    <a:pt x="1720849" y="226219"/>
                    <a:pt x="1731168" y="226219"/>
                  </a:cubicBezTo>
                  <a:lnTo>
                    <a:pt x="1766887" y="228600"/>
                  </a:lnTo>
                  <a:cubicBezTo>
                    <a:pt x="1774825" y="240506"/>
                    <a:pt x="1799430" y="240507"/>
                    <a:pt x="1814512" y="261938"/>
                  </a:cubicBezTo>
                  <a:cubicBezTo>
                    <a:pt x="1842293" y="296864"/>
                    <a:pt x="1831975" y="307975"/>
                    <a:pt x="1840706" y="330994"/>
                  </a:cubicBezTo>
                  <a:lnTo>
                    <a:pt x="1828800" y="476250"/>
                  </a:lnTo>
                  <a:lnTo>
                    <a:pt x="1816893" y="600075"/>
                  </a:lnTo>
                  <a:cubicBezTo>
                    <a:pt x="1814512" y="631428"/>
                    <a:pt x="1815703" y="630635"/>
                    <a:pt x="1814512" y="652463"/>
                  </a:cubicBezTo>
                  <a:cubicBezTo>
                    <a:pt x="1813321" y="674291"/>
                    <a:pt x="1804194" y="716360"/>
                    <a:pt x="1812131" y="740569"/>
                  </a:cubicBezTo>
                  <a:cubicBezTo>
                    <a:pt x="1833563" y="785019"/>
                    <a:pt x="1828799" y="793750"/>
                    <a:pt x="1862137" y="809625"/>
                  </a:cubicBezTo>
                  <a:cubicBezTo>
                    <a:pt x="1889918" y="810419"/>
                    <a:pt x="1920081" y="820737"/>
                    <a:pt x="1945481" y="812006"/>
                  </a:cubicBezTo>
                  <a:cubicBezTo>
                    <a:pt x="1966119" y="795337"/>
                    <a:pt x="1981994" y="790576"/>
                    <a:pt x="2007394" y="762000"/>
                  </a:cubicBezTo>
                  <a:cubicBezTo>
                    <a:pt x="1991519" y="751681"/>
                    <a:pt x="1997075" y="738982"/>
                    <a:pt x="1952625" y="733425"/>
                  </a:cubicBezTo>
                  <a:cubicBezTo>
                    <a:pt x="1929606" y="774700"/>
                    <a:pt x="1906588" y="758826"/>
                    <a:pt x="1876425" y="750094"/>
                  </a:cubicBezTo>
                  <a:cubicBezTo>
                    <a:pt x="1867694" y="731044"/>
                    <a:pt x="1868488" y="721520"/>
                    <a:pt x="1866900" y="681038"/>
                  </a:cubicBezTo>
                  <a:cubicBezTo>
                    <a:pt x="1867694" y="639763"/>
                    <a:pt x="1866105" y="617537"/>
                    <a:pt x="1869281" y="557213"/>
                  </a:cubicBezTo>
                  <a:cubicBezTo>
                    <a:pt x="1874837" y="510382"/>
                    <a:pt x="1878012" y="489744"/>
                    <a:pt x="1888331" y="431006"/>
                  </a:cubicBezTo>
                  <a:cubicBezTo>
                    <a:pt x="1891506" y="400050"/>
                    <a:pt x="1899444" y="369093"/>
                    <a:pt x="1895475" y="323850"/>
                  </a:cubicBezTo>
                  <a:cubicBezTo>
                    <a:pt x="1891506" y="306388"/>
                    <a:pt x="1892300" y="288925"/>
                    <a:pt x="1888331" y="271463"/>
                  </a:cubicBezTo>
                  <a:lnTo>
                    <a:pt x="1862137" y="233363"/>
                  </a:lnTo>
                  <a:cubicBezTo>
                    <a:pt x="1853009" y="214710"/>
                    <a:pt x="1846659" y="209550"/>
                    <a:pt x="1838325" y="202406"/>
                  </a:cubicBezTo>
                  <a:cubicBezTo>
                    <a:pt x="1829991" y="195262"/>
                    <a:pt x="1831181" y="189707"/>
                    <a:pt x="1824037" y="183357"/>
                  </a:cubicBezTo>
                  <a:lnTo>
                    <a:pt x="1788319" y="164307"/>
                  </a:lnTo>
                  <a:cubicBezTo>
                    <a:pt x="1773238" y="161132"/>
                    <a:pt x="1760537" y="157956"/>
                    <a:pt x="1745456" y="154781"/>
                  </a:cubicBezTo>
                  <a:lnTo>
                    <a:pt x="1702593" y="159544"/>
                  </a:lnTo>
                  <a:cubicBezTo>
                    <a:pt x="1686718" y="169863"/>
                    <a:pt x="1673225" y="173038"/>
                    <a:pt x="1654969" y="190500"/>
                  </a:cubicBezTo>
                  <a:cubicBezTo>
                    <a:pt x="1634331" y="217488"/>
                    <a:pt x="1620838" y="265906"/>
                    <a:pt x="1593056" y="271463"/>
                  </a:cubicBezTo>
                  <a:cubicBezTo>
                    <a:pt x="1578769" y="280195"/>
                    <a:pt x="1552576" y="260350"/>
                    <a:pt x="1535907" y="254794"/>
                  </a:cubicBezTo>
                  <a:lnTo>
                    <a:pt x="1231106" y="297656"/>
                  </a:lnTo>
                  <a:lnTo>
                    <a:pt x="973931" y="292894"/>
                  </a:lnTo>
                  <a:lnTo>
                    <a:pt x="766762" y="257175"/>
                  </a:lnTo>
                  <a:lnTo>
                    <a:pt x="571500" y="195263"/>
                  </a:lnTo>
                  <a:lnTo>
                    <a:pt x="481012" y="166688"/>
                  </a:lnTo>
                  <a:lnTo>
                    <a:pt x="511968" y="90488"/>
                  </a:lnTo>
                  <a:lnTo>
                    <a:pt x="421481" y="145256"/>
                  </a:lnTo>
                  <a:lnTo>
                    <a:pt x="311943" y="119063"/>
                  </a:lnTo>
                  <a:lnTo>
                    <a:pt x="211931" y="114300"/>
                  </a:lnTo>
                  <a:lnTo>
                    <a:pt x="173831" y="85725"/>
                  </a:lnTo>
                  <a:lnTo>
                    <a:pt x="180975" y="0"/>
                  </a:lnTo>
                  <a:lnTo>
                    <a:pt x="147637" y="21431"/>
                  </a:lnTo>
                  <a:cubicBezTo>
                    <a:pt x="146843" y="54769"/>
                    <a:pt x="146050" y="88106"/>
                    <a:pt x="145256" y="121444"/>
                  </a:cubicBezTo>
                  <a:lnTo>
                    <a:pt x="78581" y="126206"/>
                  </a:lnTo>
                  <a:lnTo>
                    <a:pt x="0" y="100013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374606" y="3600450"/>
              <a:ext cx="178594" cy="116681"/>
            </a:xfrm>
            <a:custGeom>
              <a:avLst/>
              <a:gdLst>
                <a:gd name="connsiteX0" fmla="*/ 178594 w 178594"/>
                <a:gd name="connsiteY0" fmla="*/ 92869 h 116681"/>
                <a:gd name="connsiteX1" fmla="*/ 88107 w 178594"/>
                <a:gd name="connsiteY1" fmla="*/ 116681 h 116681"/>
                <a:gd name="connsiteX2" fmla="*/ 0 w 178594"/>
                <a:gd name="connsiteY2" fmla="*/ 52388 h 116681"/>
                <a:gd name="connsiteX3" fmla="*/ 26194 w 178594"/>
                <a:gd name="connsiteY3" fmla="*/ 0 h 11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594" h="116681">
                  <a:moveTo>
                    <a:pt x="178594" y="92869"/>
                  </a:moveTo>
                  <a:lnTo>
                    <a:pt x="88107" y="116681"/>
                  </a:lnTo>
                  <a:lnTo>
                    <a:pt x="0" y="52388"/>
                  </a:lnTo>
                  <a:lnTo>
                    <a:pt x="26194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reeform 20"/>
          <p:cNvSpPr/>
          <p:nvPr/>
        </p:nvSpPr>
        <p:spPr>
          <a:xfrm>
            <a:off x="3898900" y="2124075"/>
            <a:ext cx="482600" cy="863600"/>
          </a:xfrm>
          <a:custGeom>
            <a:avLst/>
            <a:gdLst>
              <a:gd name="connsiteX0" fmla="*/ 15875 w 482600"/>
              <a:gd name="connsiteY0" fmla="*/ 720725 h 863600"/>
              <a:gd name="connsiteX1" fmla="*/ 365125 w 482600"/>
              <a:gd name="connsiteY1" fmla="*/ 863600 h 863600"/>
              <a:gd name="connsiteX2" fmla="*/ 438150 w 482600"/>
              <a:gd name="connsiteY2" fmla="*/ 857250 h 863600"/>
              <a:gd name="connsiteX3" fmla="*/ 482600 w 482600"/>
              <a:gd name="connsiteY3" fmla="*/ 0 h 863600"/>
              <a:gd name="connsiteX4" fmla="*/ 0 w 482600"/>
              <a:gd name="connsiteY4" fmla="*/ 12700 h 863600"/>
              <a:gd name="connsiteX5" fmla="*/ 15875 w 482600"/>
              <a:gd name="connsiteY5" fmla="*/ 720725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2600" h="863600">
                <a:moveTo>
                  <a:pt x="15875" y="720725"/>
                </a:moveTo>
                <a:lnTo>
                  <a:pt x="365125" y="863600"/>
                </a:lnTo>
                <a:lnTo>
                  <a:pt x="438150" y="857250"/>
                </a:lnTo>
                <a:lnTo>
                  <a:pt x="482600" y="0"/>
                </a:lnTo>
                <a:lnTo>
                  <a:pt x="0" y="12700"/>
                </a:lnTo>
                <a:lnTo>
                  <a:pt x="15875" y="720725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2687320" y="1885950"/>
            <a:ext cx="1232062" cy="381000"/>
            <a:chOff x="1676400" y="3257550"/>
            <a:chExt cx="1232062" cy="381000"/>
          </a:xfrm>
        </p:grpSpPr>
        <p:grpSp>
          <p:nvGrpSpPr>
            <p:cNvPr id="119" name="Group 118"/>
            <p:cNvGrpSpPr/>
            <p:nvPr/>
          </p:nvGrpSpPr>
          <p:grpSpPr>
            <a:xfrm>
              <a:off x="1752600" y="3257550"/>
              <a:ext cx="1143000" cy="381000"/>
              <a:chOff x="2286000" y="3333750"/>
              <a:chExt cx="1143000" cy="381000"/>
            </a:xfrm>
          </p:grpSpPr>
          <p:sp>
            <p:nvSpPr>
              <p:cNvPr id="121" name="Rounded Rectangle 120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Teardrop 121"/>
              <p:cNvSpPr/>
              <p:nvPr/>
            </p:nvSpPr>
            <p:spPr>
              <a:xfrm rot="10800000" flipH="1">
                <a:off x="3041396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1676400" y="3257550"/>
              <a:ext cx="123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Object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4584986" y="4607719"/>
            <a:ext cx="651383" cy="509587"/>
          </a:xfrm>
          <a:custGeom>
            <a:avLst/>
            <a:gdLst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5781 w 645319"/>
              <a:gd name="connsiteY12" fmla="*/ 90487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5781 w 645319"/>
              <a:gd name="connsiteY12" fmla="*/ 90487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5781 w 645319"/>
              <a:gd name="connsiteY12" fmla="*/ 90487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5781 w 645319"/>
              <a:gd name="connsiteY12" fmla="*/ 90487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5781 w 645319"/>
              <a:gd name="connsiteY12" fmla="*/ 90487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5781 w 645319"/>
              <a:gd name="connsiteY12" fmla="*/ 90487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5781 w 645319"/>
              <a:gd name="connsiteY12" fmla="*/ 90487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76213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61926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61926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61926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61926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61926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61926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61926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61926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54781 w 645319"/>
              <a:gd name="connsiteY0" fmla="*/ 490537 h 509587"/>
              <a:gd name="connsiteX1" fmla="*/ 238125 w 645319"/>
              <a:gd name="connsiteY1" fmla="*/ 471487 h 509587"/>
              <a:gd name="connsiteX2" fmla="*/ 342900 w 645319"/>
              <a:gd name="connsiteY2" fmla="*/ 509587 h 509587"/>
              <a:gd name="connsiteX3" fmla="*/ 395288 w 645319"/>
              <a:gd name="connsiteY3" fmla="*/ 481012 h 509587"/>
              <a:gd name="connsiteX4" fmla="*/ 550069 w 645319"/>
              <a:gd name="connsiteY4" fmla="*/ 435769 h 509587"/>
              <a:gd name="connsiteX5" fmla="*/ 540544 w 645319"/>
              <a:gd name="connsiteY5" fmla="*/ 323850 h 509587"/>
              <a:gd name="connsiteX6" fmla="*/ 564356 w 645319"/>
              <a:gd name="connsiteY6" fmla="*/ 252412 h 509587"/>
              <a:gd name="connsiteX7" fmla="*/ 619125 w 645319"/>
              <a:gd name="connsiteY7" fmla="*/ 228600 h 509587"/>
              <a:gd name="connsiteX8" fmla="*/ 619125 w 645319"/>
              <a:gd name="connsiteY8" fmla="*/ 200025 h 509587"/>
              <a:gd name="connsiteX9" fmla="*/ 645319 w 645319"/>
              <a:gd name="connsiteY9" fmla="*/ 159544 h 509587"/>
              <a:gd name="connsiteX10" fmla="*/ 597694 w 645319"/>
              <a:gd name="connsiteY10" fmla="*/ 130969 h 509587"/>
              <a:gd name="connsiteX11" fmla="*/ 516731 w 645319"/>
              <a:gd name="connsiteY11" fmla="*/ 135731 h 509587"/>
              <a:gd name="connsiteX12" fmla="*/ 531018 w 645319"/>
              <a:gd name="connsiteY12" fmla="*/ 80962 h 509587"/>
              <a:gd name="connsiteX13" fmla="*/ 490538 w 645319"/>
              <a:gd name="connsiteY13" fmla="*/ 66675 h 509587"/>
              <a:gd name="connsiteX14" fmla="*/ 514350 w 645319"/>
              <a:gd name="connsiteY14" fmla="*/ 16669 h 509587"/>
              <a:gd name="connsiteX15" fmla="*/ 469106 w 645319"/>
              <a:gd name="connsiteY15" fmla="*/ 2381 h 509587"/>
              <a:gd name="connsiteX16" fmla="*/ 414338 w 645319"/>
              <a:gd name="connsiteY16" fmla="*/ 33337 h 509587"/>
              <a:gd name="connsiteX17" fmla="*/ 369094 w 645319"/>
              <a:gd name="connsiteY17" fmla="*/ 0 h 509587"/>
              <a:gd name="connsiteX18" fmla="*/ 323850 w 645319"/>
              <a:gd name="connsiteY18" fmla="*/ 28575 h 509587"/>
              <a:gd name="connsiteX19" fmla="*/ 333375 w 645319"/>
              <a:gd name="connsiteY19" fmla="*/ 66675 h 509587"/>
              <a:gd name="connsiteX20" fmla="*/ 292894 w 645319"/>
              <a:gd name="connsiteY20" fmla="*/ 88106 h 509587"/>
              <a:gd name="connsiteX21" fmla="*/ 335756 w 645319"/>
              <a:gd name="connsiteY21" fmla="*/ 133350 h 509587"/>
              <a:gd name="connsiteX22" fmla="*/ 364331 w 645319"/>
              <a:gd name="connsiteY22" fmla="*/ 130969 h 509587"/>
              <a:gd name="connsiteX23" fmla="*/ 392906 w 645319"/>
              <a:gd name="connsiteY23" fmla="*/ 166687 h 509587"/>
              <a:gd name="connsiteX24" fmla="*/ 371475 w 645319"/>
              <a:gd name="connsiteY24" fmla="*/ 240506 h 509587"/>
              <a:gd name="connsiteX25" fmla="*/ 304800 w 645319"/>
              <a:gd name="connsiteY25" fmla="*/ 235744 h 509587"/>
              <a:gd name="connsiteX26" fmla="*/ 319088 w 645319"/>
              <a:gd name="connsiteY26" fmla="*/ 185737 h 509587"/>
              <a:gd name="connsiteX27" fmla="*/ 254794 w 645319"/>
              <a:gd name="connsiteY27" fmla="*/ 190500 h 509587"/>
              <a:gd name="connsiteX28" fmla="*/ 223838 w 645319"/>
              <a:gd name="connsiteY28" fmla="*/ 221456 h 509587"/>
              <a:gd name="connsiteX29" fmla="*/ 161926 w 645319"/>
              <a:gd name="connsiteY29" fmla="*/ 202406 h 509587"/>
              <a:gd name="connsiteX30" fmla="*/ 138113 w 645319"/>
              <a:gd name="connsiteY30" fmla="*/ 226219 h 509587"/>
              <a:gd name="connsiteX31" fmla="*/ 140494 w 645319"/>
              <a:gd name="connsiteY31" fmla="*/ 280987 h 509587"/>
              <a:gd name="connsiteX32" fmla="*/ 85725 w 645319"/>
              <a:gd name="connsiteY32" fmla="*/ 250031 h 509587"/>
              <a:gd name="connsiteX33" fmla="*/ 47625 w 645319"/>
              <a:gd name="connsiteY33" fmla="*/ 278606 h 509587"/>
              <a:gd name="connsiteX34" fmla="*/ 47625 w 645319"/>
              <a:gd name="connsiteY34" fmla="*/ 321469 h 509587"/>
              <a:gd name="connsiteX35" fmla="*/ 0 w 645319"/>
              <a:gd name="connsiteY35" fmla="*/ 359569 h 509587"/>
              <a:gd name="connsiteX36" fmla="*/ 11906 w 645319"/>
              <a:gd name="connsiteY36" fmla="*/ 409575 h 509587"/>
              <a:gd name="connsiteX37" fmla="*/ 71438 w 645319"/>
              <a:gd name="connsiteY37" fmla="*/ 404812 h 509587"/>
              <a:gd name="connsiteX38" fmla="*/ 71438 w 645319"/>
              <a:gd name="connsiteY38" fmla="*/ 469106 h 509587"/>
              <a:gd name="connsiteX39" fmla="*/ 154781 w 645319"/>
              <a:gd name="connsiteY39" fmla="*/ 490537 h 509587"/>
              <a:gd name="connsiteX0" fmla="*/ 160845 w 651383"/>
              <a:gd name="connsiteY0" fmla="*/ 490537 h 509587"/>
              <a:gd name="connsiteX1" fmla="*/ 244189 w 651383"/>
              <a:gd name="connsiteY1" fmla="*/ 471487 h 509587"/>
              <a:gd name="connsiteX2" fmla="*/ 348964 w 651383"/>
              <a:gd name="connsiteY2" fmla="*/ 509587 h 509587"/>
              <a:gd name="connsiteX3" fmla="*/ 401352 w 651383"/>
              <a:gd name="connsiteY3" fmla="*/ 481012 h 509587"/>
              <a:gd name="connsiteX4" fmla="*/ 556133 w 651383"/>
              <a:gd name="connsiteY4" fmla="*/ 435769 h 509587"/>
              <a:gd name="connsiteX5" fmla="*/ 546608 w 651383"/>
              <a:gd name="connsiteY5" fmla="*/ 323850 h 509587"/>
              <a:gd name="connsiteX6" fmla="*/ 570420 w 651383"/>
              <a:gd name="connsiteY6" fmla="*/ 252412 h 509587"/>
              <a:gd name="connsiteX7" fmla="*/ 625189 w 651383"/>
              <a:gd name="connsiteY7" fmla="*/ 228600 h 509587"/>
              <a:gd name="connsiteX8" fmla="*/ 625189 w 651383"/>
              <a:gd name="connsiteY8" fmla="*/ 200025 h 509587"/>
              <a:gd name="connsiteX9" fmla="*/ 651383 w 651383"/>
              <a:gd name="connsiteY9" fmla="*/ 159544 h 509587"/>
              <a:gd name="connsiteX10" fmla="*/ 603758 w 651383"/>
              <a:gd name="connsiteY10" fmla="*/ 130969 h 509587"/>
              <a:gd name="connsiteX11" fmla="*/ 522795 w 651383"/>
              <a:gd name="connsiteY11" fmla="*/ 135731 h 509587"/>
              <a:gd name="connsiteX12" fmla="*/ 537082 w 651383"/>
              <a:gd name="connsiteY12" fmla="*/ 80962 h 509587"/>
              <a:gd name="connsiteX13" fmla="*/ 496602 w 651383"/>
              <a:gd name="connsiteY13" fmla="*/ 66675 h 509587"/>
              <a:gd name="connsiteX14" fmla="*/ 520414 w 651383"/>
              <a:gd name="connsiteY14" fmla="*/ 16669 h 509587"/>
              <a:gd name="connsiteX15" fmla="*/ 475170 w 651383"/>
              <a:gd name="connsiteY15" fmla="*/ 2381 h 509587"/>
              <a:gd name="connsiteX16" fmla="*/ 420402 w 651383"/>
              <a:gd name="connsiteY16" fmla="*/ 33337 h 509587"/>
              <a:gd name="connsiteX17" fmla="*/ 375158 w 651383"/>
              <a:gd name="connsiteY17" fmla="*/ 0 h 509587"/>
              <a:gd name="connsiteX18" fmla="*/ 329914 w 651383"/>
              <a:gd name="connsiteY18" fmla="*/ 28575 h 509587"/>
              <a:gd name="connsiteX19" fmla="*/ 339439 w 651383"/>
              <a:gd name="connsiteY19" fmla="*/ 66675 h 509587"/>
              <a:gd name="connsiteX20" fmla="*/ 298958 w 651383"/>
              <a:gd name="connsiteY20" fmla="*/ 88106 h 509587"/>
              <a:gd name="connsiteX21" fmla="*/ 341820 w 651383"/>
              <a:gd name="connsiteY21" fmla="*/ 133350 h 509587"/>
              <a:gd name="connsiteX22" fmla="*/ 370395 w 651383"/>
              <a:gd name="connsiteY22" fmla="*/ 130969 h 509587"/>
              <a:gd name="connsiteX23" fmla="*/ 398970 w 651383"/>
              <a:gd name="connsiteY23" fmla="*/ 166687 h 509587"/>
              <a:gd name="connsiteX24" fmla="*/ 377539 w 651383"/>
              <a:gd name="connsiteY24" fmla="*/ 240506 h 509587"/>
              <a:gd name="connsiteX25" fmla="*/ 310864 w 651383"/>
              <a:gd name="connsiteY25" fmla="*/ 235744 h 509587"/>
              <a:gd name="connsiteX26" fmla="*/ 325152 w 651383"/>
              <a:gd name="connsiteY26" fmla="*/ 185737 h 509587"/>
              <a:gd name="connsiteX27" fmla="*/ 260858 w 651383"/>
              <a:gd name="connsiteY27" fmla="*/ 190500 h 509587"/>
              <a:gd name="connsiteX28" fmla="*/ 229902 w 651383"/>
              <a:gd name="connsiteY28" fmla="*/ 221456 h 509587"/>
              <a:gd name="connsiteX29" fmla="*/ 167990 w 651383"/>
              <a:gd name="connsiteY29" fmla="*/ 202406 h 509587"/>
              <a:gd name="connsiteX30" fmla="*/ 144177 w 651383"/>
              <a:gd name="connsiteY30" fmla="*/ 226219 h 509587"/>
              <a:gd name="connsiteX31" fmla="*/ 146558 w 651383"/>
              <a:gd name="connsiteY31" fmla="*/ 280987 h 509587"/>
              <a:gd name="connsiteX32" fmla="*/ 91789 w 651383"/>
              <a:gd name="connsiteY32" fmla="*/ 250031 h 509587"/>
              <a:gd name="connsiteX33" fmla="*/ 53689 w 651383"/>
              <a:gd name="connsiteY33" fmla="*/ 278606 h 509587"/>
              <a:gd name="connsiteX34" fmla="*/ 53689 w 651383"/>
              <a:gd name="connsiteY34" fmla="*/ 321469 h 509587"/>
              <a:gd name="connsiteX35" fmla="*/ 6064 w 651383"/>
              <a:gd name="connsiteY35" fmla="*/ 359569 h 509587"/>
              <a:gd name="connsiteX36" fmla="*/ 17970 w 651383"/>
              <a:gd name="connsiteY36" fmla="*/ 409575 h 509587"/>
              <a:gd name="connsiteX37" fmla="*/ 77502 w 651383"/>
              <a:gd name="connsiteY37" fmla="*/ 404812 h 509587"/>
              <a:gd name="connsiteX38" fmla="*/ 77502 w 651383"/>
              <a:gd name="connsiteY38" fmla="*/ 469106 h 509587"/>
              <a:gd name="connsiteX39" fmla="*/ 160845 w 651383"/>
              <a:gd name="connsiteY39" fmla="*/ 490537 h 509587"/>
              <a:gd name="connsiteX0" fmla="*/ 160845 w 651383"/>
              <a:gd name="connsiteY0" fmla="*/ 490537 h 509587"/>
              <a:gd name="connsiteX1" fmla="*/ 244189 w 651383"/>
              <a:gd name="connsiteY1" fmla="*/ 471487 h 509587"/>
              <a:gd name="connsiteX2" fmla="*/ 348964 w 651383"/>
              <a:gd name="connsiteY2" fmla="*/ 509587 h 509587"/>
              <a:gd name="connsiteX3" fmla="*/ 401352 w 651383"/>
              <a:gd name="connsiteY3" fmla="*/ 481012 h 509587"/>
              <a:gd name="connsiteX4" fmla="*/ 556133 w 651383"/>
              <a:gd name="connsiteY4" fmla="*/ 435769 h 509587"/>
              <a:gd name="connsiteX5" fmla="*/ 546608 w 651383"/>
              <a:gd name="connsiteY5" fmla="*/ 323850 h 509587"/>
              <a:gd name="connsiteX6" fmla="*/ 570420 w 651383"/>
              <a:gd name="connsiteY6" fmla="*/ 252412 h 509587"/>
              <a:gd name="connsiteX7" fmla="*/ 625189 w 651383"/>
              <a:gd name="connsiteY7" fmla="*/ 228600 h 509587"/>
              <a:gd name="connsiteX8" fmla="*/ 625189 w 651383"/>
              <a:gd name="connsiteY8" fmla="*/ 200025 h 509587"/>
              <a:gd name="connsiteX9" fmla="*/ 651383 w 651383"/>
              <a:gd name="connsiteY9" fmla="*/ 159544 h 509587"/>
              <a:gd name="connsiteX10" fmla="*/ 603758 w 651383"/>
              <a:gd name="connsiteY10" fmla="*/ 130969 h 509587"/>
              <a:gd name="connsiteX11" fmla="*/ 522795 w 651383"/>
              <a:gd name="connsiteY11" fmla="*/ 135731 h 509587"/>
              <a:gd name="connsiteX12" fmla="*/ 537082 w 651383"/>
              <a:gd name="connsiteY12" fmla="*/ 80962 h 509587"/>
              <a:gd name="connsiteX13" fmla="*/ 496602 w 651383"/>
              <a:gd name="connsiteY13" fmla="*/ 66675 h 509587"/>
              <a:gd name="connsiteX14" fmla="*/ 520414 w 651383"/>
              <a:gd name="connsiteY14" fmla="*/ 16669 h 509587"/>
              <a:gd name="connsiteX15" fmla="*/ 475170 w 651383"/>
              <a:gd name="connsiteY15" fmla="*/ 2381 h 509587"/>
              <a:gd name="connsiteX16" fmla="*/ 420402 w 651383"/>
              <a:gd name="connsiteY16" fmla="*/ 33337 h 509587"/>
              <a:gd name="connsiteX17" fmla="*/ 375158 w 651383"/>
              <a:gd name="connsiteY17" fmla="*/ 0 h 509587"/>
              <a:gd name="connsiteX18" fmla="*/ 329914 w 651383"/>
              <a:gd name="connsiteY18" fmla="*/ 28575 h 509587"/>
              <a:gd name="connsiteX19" fmla="*/ 339439 w 651383"/>
              <a:gd name="connsiteY19" fmla="*/ 66675 h 509587"/>
              <a:gd name="connsiteX20" fmla="*/ 298958 w 651383"/>
              <a:gd name="connsiteY20" fmla="*/ 88106 h 509587"/>
              <a:gd name="connsiteX21" fmla="*/ 341820 w 651383"/>
              <a:gd name="connsiteY21" fmla="*/ 133350 h 509587"/>
              <a:gd name="connsiteX22" fmla="*/ 370395 w 651383"/>
              <a:gd name="connsiteY22" fmla="*/ 130969 h 509587"/>
              <a:gd name="connsiteX23" fmla="*/ 398970 w 651383"/>
              <a:gd name="connsiteY23" fmla="*/ 166687 h 509587"/>
              <a:gd name="connsiteX24" fmla="*/ 377539 w 651383"/>
              <a:gd name="connsiteY24" fmla="*/ 240506 h 509587"/>
              <a:gd name="connsiteX25" fmla="*/ 310864 w 651383"/>
              <a:gd name="connsiteY25" fmla="*/ 235744 h 509587"/>
              <a:gd name="connsiteX26" fmla="*/ 325152 w 651383"/>
              <a:gd name="connsiteY26" fmla="*/ 185737 h 509587"/>
              <a:gd name="connsiteX27" fmla="*/ 260858 w 651383"/>
              <a:gd name="connsiteY27" fmla="*/ 190500 h 509587"/>
              <a:gd name="connsiteX28" fmla="*/ 229902 w 651383"/>
              <a:gd name="connsiteY28" fmla="*/ 221456 h 509587"/>
              <a:gd name="connsiteX29" fmla="*/ 167990 w 651383"/>
              <a:gd name="connsiteY29" fmla="*/ 202406 h 509587"/>
              <a:gd name="connsiteX30" fmla="*/ 144177 w 651383"/>
              <a:gd name="connsiteY30" fmla="*/ 226219 h 509587"/>
              <a:gd name="connsiteX31" fmla="*/ 146558 w 651383"/>
              <a:gd name="connsiteY31" fmla="*/ 280987 h 509587"/>
              <a:gd name="connsiteX32" fmla="*/ 91789 w 651383"/>
              <a:gd name="connsiteY32" fmla="*/ 250031 h 509587"/>
              <a:gd name="connsiteX33" fmla="*/ 53689 w 651383"/>
              <a:gd name="connsiteY33" fmla="*/ 278606 h 509587"/>
              <a:gd name="connsiteX34" fmla="*/ 53689 w 651383"/>
              <a:gd name="connsiteY34" fmla="*/ 321469 h 509587"/>
              <a:gd name="connsiteX35" fmla="*/ 6064 w 651383"/>
              <a:gd name="connsiteY35" fmla="*/ 359569 h 509587"/>
              <a:gd name="connsiteX36" fmla="*/ 17970 w 651383"/>
              <a:gd name="connsiteY36" fmla="*/ 409575 h 509587"/>
              <a:gd name="connsiteX37" fmla="*/ 77502 w 651383"/>
              <a:gd name="connsiteY37" fmla="*/ 404812 h 509587"/>
              <a:gd name="connsiteX38" fmla="*/ 77502 w 651383"/>
              <a:gd name="connsiteY38" fmla="*/ 469106 h 509587"/>
              <a:gd name="connsiteX39" fmla="*/ 160845 w 651383"/>
              <a:gd name="connsiteY39" fmla="*/ 490537 h 509587"/>
              <a:gd name="connsiteX0" fmla="*/ 160845 w 651383"/>
              <a:gd name="connsiteY0" fmla="*/ 490537 h 509587"/>
              <a:gd name="connsiteX1" fmla="*/ 244189 w 651383"/>
              <a:gd name="connsiteY1" fmla="*/ 471487 h 509587"/>
              <a:gd name="connsiteX2" fmla="*/ 348964 w 651383"/>
              <a:gd name="connsiteY2" fmla="*/ 509587 h 509587"/>
              <a:gd name="connsiteX3" fmla="*/ 401352 w 651383"/>
              <a:gd name="connsiteY3" fmla="*/ 481012 h 509587"/>
              <a:gd name="connsiteX4" fmla="*/ 556133 w 651383"/>
              <a:gd name="connsiteY4" fmla="*/ 435769 h 509587"/>
              <a:gd name="connsiteX5" fmla="*/ 546608 w 651383"/>
              <a:gd name="connsiteY5" fmla="*/ 323850 h 509587"/>
              <a:gd name="connsiteX6" fmla="*/ 570420 w 651383"/>
              <a:gd name="connsiteY6" fmla="*/ 252412 h 509587"/>
              <a:gd name="connsiteX7" fmla="*/ 625189 w 651383"/>
              <a:gd name="connsiteY7" fmla="*/ 228600 h 509587"/>
              <a:gd name="connsiteX8" fmla="*/ 625189 w 651383"/>
              <a:gd name="connsiteY8" fmla="*/ 200025 h 509587"/>
              <a:gd name="connsiteX9" fmla="*/ 651383 w 651383"/>
              <a:gd name="connsiteY9" fmla="*/ 159544 h 509587"/>
              <a:gd name="connsiteX10" fmla="*/ 603758 w 651383"/>
              <a:gd name="connsiteY10" fmla="*/ 130969 h 509587"/>
              <a:gd name="connsiteX11" fmla="*/ 522795 w 651383"/>
              <a:gd name="connsiteY11" fmla="*/ 135731 h 509587"/>
              <a:gd name="connsiteX12" fmla="*/ 537082 w 651383"/>
              <a:gd name="connsiteY12" fmla="*/ 80962 h 509587"/>
              <a:gd name="connsiteX13" fmla="*/ 496602 w 651383"/>
              <a:gd name="connsiteY13" fmla="*/ 66675 h 509587"/>
              <a:gd name="connsiteX14" fmla="*/ 520414 w 651383"/>
              <a:gd name="connsiteY14" fmla="*/ 16669 h 509587"/>
              <a:gd name="connsiteX15" fmla="*/ 475170 w 651383"/>
              <a:gd name="connsiteY15" fmla="*/ 2381 h 509587"/>
              <a:gd name="connsiteX16" fmla="*/ 420402 w 651383"/>
              <a:gd name="connsiteY16" fmla="*/ 33337 h 509587"/>
              <a:gd name="connsiteX17" fmla="*/ 375158 w 651383"/>
              <a:gd name="connsiteY17" fmla="*/ 0 h 509587"/>
              <a:gd name="connsiteX18" fmla="*/ 329914 w 651383"/>
              <a:gd name="connsiteY18" fmla="*/ 28575 h 509587"/>
              <a:gd name="connsiteX19" fmla="*/ 339439 w 651383"/>
              <a:gd name="connsiteY19" fmla="*/ 66675 h 509587"/>
              <a:gd name="connsiteX20" fmla="*/ 298958 w 651383"/>
              <a:gd name="connsiteY20" fmla="*/ 88106 h 509587"/>
              <a:gd name="connsiteX21" fmla="*/ 341820 w 651383"/>
              <a:gd name="connsiteY21" fmla="*/ 133350 h 509587"/>
              <a:gd name="connsiteX22" fmla="*/ 370395 w 651383"/>
              <a:gd name="connsiteY22" fmla="*/ 130969 h 509587"/>
              <a:gd name="connsiteX23" fmla="*/ 398970 w 651383"/>
              <a:gd name="connsiteY23" fmla="*/ 166687 h 509587"/>
              <a:gd name="connsiteX24" fmla="*/ 377539 w 651383"/>
              <a:gd name="connsiteY24" fmla="*/ 240506 h 509587"/>
              <a:gd name="connsiteX25" fmla="*/ 310864 w 651383"/>
              <a:gd name="connsiteY25" fmla="*/ 235744 h 509587"/>
              <a:gd name="connsiteX26" fmla="*/ 325152 w 651383"/>
              <a:gd name="connsiteY26" fmla="*/ 185737 h 509587"/>
              <a:gd name="connsiteX27" fmla="*/ 260858 w 651383"/>
              <a:gd name="connsiteY27" fmla="*/ 190500 h 509587"/>
              <a:gd name="connsiteX28" fmla="*/ 229902 w 651383"/>
              <a:gd name="connsiteY28" fmla="*/ 221456 h 509587"/>
              <a:gd name="connsiteX29" fmla="*/ 167990 w 651383"/>
              <a:gd name="connsiteY29" fmla="*/ 202406 h 509587"/>
              <a:gd name="connsiteX30" fmla="*/ 144177 w 651383"/>
              <a:gd name="connsiteY30" fmla="*/ 226219 h 509587"/>
              <a:gd name="connsiteX31" fmla="*/ 146558 w 651383"/>
              <a:gd name="connsiteY31" fmla="*/ 280987 h 509587"/>
              <a:gd name="connsiteX32" fmla="*/ 91789 w 651383"/>
              <a:gd name="connsiteY32" fmla="*/ 250031 h 509587"/>
              <a:gd name="connsiteX33" fmla="*/ 53689 w 651383"/>
              <a:gd name="connsiteY33" fmla="*/ 278606 h 509587"/>
              <a:gd name="connsiteX34" fmla="*/ 53689 w 651383"/>
              <a:gd name="connsiteY34" fmla="*/ 321469 h 509587"/>
              <a:gd name="connsiteX35" fmla="*/ 6064 w 651383"/>
              <a:gd name="connsiteY35" fmla="*/ 359569 h 509587"/>
              <a:gd name="connsiteX36" fmla="*/ 17970 w 651383"/>
              <a:gd name="connsiteY36" fmla="*/ 409575 h 509587"/>
              <a:gd name="connsiteX37" fmla="*/ 77502 w 651383"/>
              <a:gd name="connsiteY37" fmla="*/ 404812 h 509587"/>
              <a:gd name="connsiteX38" fmla="*/ 77502 w 651383"/>
              <a:gd name="connsiteY38" fmla="*/ 469106 h 509587"/>
              <a:gd name="connsiteX39" fmla="*/ 160845 w 651383"/>
              <a:gd name="connsiteY39" fmla="*/ 490537 h 509587"/>
              <a:gd name="connsiteX0" fmla="*/ 160845 w 651383"/>
              <a:gd name="connsiteY0" fmla="*/ 490537 h 509587"/>
              <a:gd name="connsiteX1" fmla="*/ 244189 w 651383"/>
              <a:gd name="connsiteY1" fmla="*/ 471487 h 509587"/>
              <a:gd name="connsiteX2" fmla="*/ 348964 w 651383"/>
              <a:gd name="connsiteY2" fmla="*/ 509587 h 509587"/>
              <a:gd name="connsiteX3" fmla="*/ 401352 w 651383"/>
              <a:gd name="connsiteY3" fmla="*/ 481012 h 509587"/>
              <a:gd name="connsiteX4" fmla="*/ 556133 w 651383"/>
              <a:gd name="connsiteY4" fmla="*/ 435769 h 509587"/>
              <a:gd name="connsiteX5" fmla="*/ 546608 w 651383"/>
              <a:gd name="connsiteY5" fmla="*/ 323850 h 509587"/>
              <a:gd name="connsiteX6" fmla="*/ 570420 w 651383"/>
              <a:gd name="connsiteY6" fmla="*/ 252412 h 509587"/>
              <a:gd name="connsiteX7" fmla="*/ 625189 w 651383"/>
              <a:gd name="connsiteY7" fmla="*/ 228600 h 509587"/>
              <a:gd name="connsiteX8" fmla="*/ 625189 w 651383"/>
              <a:gd name="connsiteY8" fmla="*/ 200025 h 509587"/>
              <a:gd name="connsiteX9" fmla="*/ 651383 w 651383"/>
              <a:gd name="connsiteY9" fmla="*/ 159544 h 509587"/>
              <a:gd name="connsiteX10" fmla="*/ 603758 w 651383"/>
              <a:gd name="connsiteY10" fmla="*/ 130969 h 509587"/>
              <a:gd name="connsiteX11" fmla="*/ 522795 w 651383"/>
              <a:gd name="connsiteY11" fmla="*/ 135731 h 509587"/>
              <a:gd name="connsiteX12" fmla="*/ 537082 w 651383"/>
              <a:gd name="connsiteY12" fmla="*/ 80962 h 509587"/>
              <a:gd name="connsiteX13" fmla="*/ 496602 w 651383"/>
              <a:gd name="connsiteY13" fmla="*/ 66675 h 509587"/>
              <a:gd name="connsiteX14" fmla="*/ 520414 w 651383"/>
              <a:gd name="connsiteY14" fmla="*/ 16669 h 509587"/>
              <a:gd name="connsiteX15" fmla="*/ 475170 w 651383"/>
              <a:gd name="connsiteY15" fmla="*/ 2381 h 509587"/>
              <a:gd name="connsiteX16" fmla="*/ 420402 w 651383"/>
              <a:gd name="connsiteY16" fmla="*/ 33337 h 509587"/>
              <a:gd name="connsiteX17" fmla="*/ 375158 w 651383"/>
              <a:gd name="connsiteY17" fmla="*/ 0 h 509587"/>
              <a:gd name="connsiteX18" fmla="*/ 329914 w 651383"/>
              <a:gd name="connsiteY18" fmla="*/ 28575 h 509587"/>
              <a:gd name="connsiteX19" fmla="*/ 339439 w 651383"/>
              <a:gd name="connsiteY19" fmla="*/ 66675 h 509587"/>
              <a:gd name="connsiteX20" fmla="*/ 298958 w 651383"/>
              <a:gd name="connsiteY20" fmla="*/ 88106 h 509587"/>
              <a:gd name="connsiteX21" fmla="*/ 341820 w 651383"/>
              <a:gd name="connsiteY21" fmla="*/ 133350 h 509587"/>
              <a:gd name="connsiteX22" fmla="*/ 370395 w 651383"/>
              <a:gd name="connsiteY22" fmla="*/ 130969 h 509587"/>
              <a:gd name="connsiteX23" fmla="*/ 398970 w 651383"/>
              <a:gd name="connsiteY23" fmla="*/ 166687 h 509587"/>
              <a:gd name="connsiteX24" fmla="*/ 377539 w 651383"/>
              <a:gd name="connsiteY24" fmla="*/ 240506 h 509587"/>
              <a:gd name="connsiteX25" fmla="*/ 310864 w 651383"/>
              <a:gd name="connsiteY25" fmla="*/ 235744 h 509587"/>
              <a:gd name="connsiteX26" fmla="*/ 325152 w 651383"/>
              <a:gd name="connsiteY26" fmla="*/ 185737 h 509587"/>
              <a:gd name="connsiteX27" fmla="*/ 260858 w 651383"/>
              <a:gd name="connsiteY27" fmla="*/ 190500 h 509587"/>
              <a:gd name="connsiteX28" fmla="*/ 229902 w 651383"/>
              <a:gd name="connsiteY28" fmla="*/ 221456 h 509587"/>
              <a:gd name="connsiteX29" fmla="*/ 167990 w 651383"/>
              <a:gd name="connsiteY29" fmla="*/ 202406 h 509587"/>
              <a:gd name="connsiteX30" fmla="*/ 144177 w 651383"/>
              <a:gd name="connsiteY30" fmla="*/ 226219 h 509587"/>
              <a:gd name="connsiteX31" fmla="*/ 146558 w 651383"/>
              <a:gd name="connsiteY31" fmla="*/ 280987 h 509587"/>
              <a:gd name="connsiteX32" fmla="*/ 91789 w 651383"/>
              <a:gd name="connsiteY32" fmla="*/ 250031 h 509587"/>
              <a:gd name="connsiteX33" fmla="*/ 53689 w 651383"/>
              <a:gd name="connsiteY33" fmla="*/ 278606 h 509587"/>
              <a:gd name="connsiteX34" fmla="*/ 53689 w 651383"/>
              <a:gd name="connsiteY34" fmla="*/ 321469 h 509587"/>
              <a:gd name="connsiteX35" fmla="*/ 6064 w 651383"/>
              <a:gd name="connsiteY35" fmla="*/ 359569 h 509587"/>
              <a:gd name="connsiteX36" fmla="*/ 17970 w 651383"/>
              <a:gd name="connsiteY36" fmla="*/ 409575 h 509587"/>
              <a:gd name="connsiteX37" fmla="*/ 77502 w 651383"/>
              <a:gd name="connsiteY37" fmla="*/ 404812 h 509587"/>
              <a:gd name="connsiteX38" fmla="*/ 77502 w 651383"/>
              <a:gd name="connsiteY38" fmla="*/ 469106 h 509587"/>
              <a:gd name="connsiteX39" fmla="*/ 160845 w 651383"/>
              <a:gd name="connsiteY39" fmla="*/ 490537 h 509587"/>
              <a:gd name="connsiteX0" fmla="*/ 160845 w 651383"/>
              <a:gd name="connsiteY0" fmla="*/ 490537 h 509587"/>
              <a:gd name="connsiteX1" fmla="*/ 244189 w 651383"/>
              <a:gd name="connsiteY1" fmla="*/ 471487 h 509587"/>
              <a:gd name="connsiteX2" fmla="*/ 348964 w 651383"/>
              <a:gd name="connsiteY2" fmla="*/ 509587 h 509587"/>
              <a:gd name="connsiteX3" fmla="*/ 401352 w 651383"/>
              <a:gd name="connsiteY3" fmla="*/ 481012 h 509587"/>
              <a:gd name="connsiteX4" fmla="*/ 556133 w 651383"/>
              <a:gd name="connsiteY4" fmla="*/ 435769 h 509587"/>
              <a:gd name="connsiteX5" fmla="*/ 546608 w 651383"/>
              <a:gd name="connsiteY5" fmla="*/ 323850 h 509587"/>
              <a:gd name="connsiteX6" fmla="*/ 570420 w 651383"/>
              <a:gd name="connsiteY6" fmla="*/ 252412 h 509587"/>
              <a:gd name="connsiteX7" fmla="*/ 625189 w 651383"/>
              <a:gd name="connsiteY7" fmla="*/ 228600 h 509587"/>
              <a:gd name="connsiteX8" fmla="*/ 625189 w 651383"/>
              <a:gd name="connsiteY8" fmla="*/ 200025 h 509587"/>
              <a:gd name="connsiteX9" fmla="*/ 651383 w 651383"/>
              <a:gd name="connsiteY9" fmla="*/ 159544 h 509587"/>
              <a:gd name="connsiteX10" fmla="*/ 603758 w 651383"/>
              <a:gd name="connsiteY10" fmla="*/ 130969 h 509587"/>
              <a:gd name="connsiteX11" fmla="*/ 522795 w 651383"/>
              <a:gd name="connsiteY11" fmla="*/ 135731 h 509587"/>
              <a:gd name="connsiteX12" fmla="*/ 537082 w 651383"/>
              <a:gd name="connsiteY12" fmla="*/ 80962 h 509587"/>
              <a:gd name="connsiteX13" fmla="*/ 496602 w 651383"/>
              <a:gd name="connsiteY13" fmla="*/ 66675 h 509587"/>
              <a:gd name="connsiteX14" fmla="*/ 520414 w 651383"/>
              <a:gd name="connsiteY14" fmla="*/ 16669 h 509587"/>
              <a:gd name="connsiteX15" fmla="*/ 475170 w 651383"/>
              <a:gd name="connsiteY15" fmla="*/ 2381 h 509587"/>
              <a:gd name="connsiteX16" fmla="*/ 420402 w 651383"/>
              <a:gd name="connsiteY16" fmla="*/ 33337 h 509587"/>
              <a:gd name="connsiteX17" fmla="*/ 375158 w 651383"/>
              <a:gd name="connsiteY17" fmla="*/ 0 h 509587"/>
              <a:gd name="connsiteX18" fmla="*/ 329914 w 651383"/>
              <a:gd name="connsiteY18" fmla="*/ 28575 h 509587"/>
              <a:gd name="connsiteX19" fmla="*/ 339439 w 651383"/>
              <a:gd name="connsiteY19" fmla="*/ 66675 h 509587"/>
              <a:gd name="connsiteX20" fmla="*/ 298958 w 651383"/>
              <a:gd name="connsiteY20" fmla="*/ 88106 h 509587"/>
              <a:gd name="connsiteX21" fmla="*/ 341820 w 651383"/>
              <a:gd name="connsiteY21" fmla="*/ 133350 h 509587"/>
              <a:gd name="connsiteX22" fmla="*/ 370395 w 651383"/>
              <a:gd name="connsiteY22" fmla="*/ 130969 h 509587"/>
              <a:gd name="connsiteX23" fmla="*/ 398970 w 651383"/>
              <a:gd name="connsiteY23" fmla="*/ 166687 h 509587"/>
              <a:gd name="connsiteX24" fmla="*/ 377539 w 651383"/>
              <a:gd name="connsiteY24" fmla="*/ 240506 h 509587"/>
              <a:gd name="connsiteX25" fmla="*/ 310864 w 651383"/>
              <a:gd name="connsiteY25" fmla="*/ 235744 h 509587"/>
              <a:gd name="connsiteX26" fmla="*/ 325152 w 651383"/>
              <a:gd name="connsiteY26" fmla="*/ 185737 h 509587"/>
              <a:gd name="connsiteX27" fmla="*/ 260858 w 651383"/>
              <a:gd name="connsiteY27" fmla="*/ 190500 h 509587"/>
              <a:gd name="connsiteX28" fmla="*/ 229902 w 651383"/>
              <a:gd name="connsiteY28" fmla="*/ 221456 h 509587"/>
              <a:gd name="connsiteX29" fmla="*/ 167990 w 651383"/>
              <a:gd name="connsiteY29" fmla="*/ 202406 h 509587"/>
              <a:gd name="connsiteX30" fmla="*/ 144177 w 651383"/>
              <a:gd name="connsiteY30" fmla="*/ 226219 h 509587"/>
              <a:gd name="connsiteX31" fmla="*/ 146558 w 651383"/>
              <a:gd name="connsiteY31" fmla="*/ 280987 h 509587"/>
              <a:gd name="connsiteX32" fmla="*/ 91789 w 651383"/>
              <a:gd name="connsiteY32" fmla="*/ 250031 h 509587"/>
              <a:gd name="connsiteX33" fmla="*/ 53689 w 651383"/>
              <a:gd name="connsiteY33" fmla="*/ 278606 h 509587"/>
              <a:gd name="connsiteX34" fmla="*/ 53689 w 651383"/>
              <a:gd name="connsiteY34" fmla="*/ 321469 h 509587"/>
              <a:gd name="connsiteX35" fmla="*/ 6064 w 651383"/>
              <a:gd name="connsiteY35" fmla="*/ 359569 h 509587"/>
              <a:gd name="connsiteX36" fmla="*/ 17970 w 651383"/>
              <a:gd name="connsiteY36" fmla="*/ 409575 h 509587"/>
              <a:gd name="connsiteX37" fmla="*/ 77502 w 651383"/>
              <a:gd name="connsiteY37" fmla="*/ 404812 h 509587"/>
              <a:gd name="connsiteX38" fmla="*/ 77502 w 651383"/>
              <a:gd name="connsiteY38" fmla="*/ 469106 h 509587"/>
              <a:gd name="connsiteX39" fmla="*/ 160845 w 651383"/>
              <a:gd name="connsiteY39" fmla="*/ 490537 h 509587"/>
              <a:gd name="connsiteX0" fmla="*/ 160845 w 651383"/>
              <a:gd name="connsiteY0" fmla="*/ 490537 h 509587"/>
              <a:gd name="connsiteX1" fmla="*/ 244189 w 651383"/>
              <a:gd name="connsiteY1" fmla="*/ 471487 h 509587"/>
              <a:gd name="connsiteX2" fmla="*/ 348964 w 651383"/>
              <a:gd name="connsiteY2" fmla="*/ 509587 h 509587"/>
              <a:gd name="connsiteX3" fmla="*/ 401352 w 651383"/>
              <a:gd name="connsiteY3" fmla="*/ 481012 h 509587"/>
              <a:gd name="connsiteX4" fmla="*/ 556133 w 651383"/>
              <a:gd name="connsiteY4" fmla="*/ 435769 h 509587"/>
              <a:gd name="connsiteX5" fmla="*/ 546608 w 651383"/>
              <a:gd name="connsiteY5" fmla="*/ 323850 h 509587"/>
              <a:gd name="connsiteX6" fmla="*/ 570420 w 651383"/>
              <a:gd name="connsiteY6" fmla="*/ 252412 h 509587"/>
              <a:gd name="connsiteX7" fmla="*/ 625189 w 651383"/>
              <a:gd name="connsiteY7" fmla="*/ 228600 h 509587"/>
              <a:gd name="connsiteX8" fmla="*/ 625189 w 651383"/>
              <a:gd name="connsiteY8" fmla="*/ 200025 h 509587"/>
              <a:gd name="connsiteX9" fmla="*/ 651383 w 651383"/>
              <a:gd name="connsiteY9" fmla="*/ 159544 h 509587"/>
              <a:gd name="connsiteX10" fmla="*/ 603758 w 651383"/>
              <a:gd name="connsiteY10" fmla="*/ 130969 h 509587"/>
              <a:gd name="connsiteX11" fmla="*/ 522795 w 651383"/>
              <a:gd name="connsiteY11" fmla="*/ 135731 h 509587"/>
              <a:gd name="connsiteX12" fmla="*/ 537082 w 651383"/>
              <a:gd name="connsiteY12" fmla="*/ 80962 h 509587"/>
              <a:gd name="connsiteX13" fmla="*/ 496602 w 651383"/>
              <a:gd name="connsiteY13" fmla="*/ 66675 h 509587"/>
              <a:gd name="connsiteX14" fmla="*/ 520414 w 651383"/>
              <a:gd name="connsiteY14" fmla="*/ 16669 h 509587"/>
              <a:gd name="connsiteX15" fmla="*/ 475170 w 651383"/>
              <a:gd name="connsiteY15" fmla="*/ 2381 h 509587"/>
              <a:gd name="connsiteX16" fmla="*/ 420402 w 651383"/>
              <a:gd name="connsiteY16" fmla="*/ 33337 h 509587"/>
              <a:gd name="connsiteX17" fmla="*/ 375158 w 651383"/>
              <a:gd name="connsiteY17" fmla="*/ 0 h 509587"/>
              <a:gd name="connsiteX18" fmla="*/ 329914 w 651383"/>
              <a:gd name="connsiteY18" fmla="*/ 28575 h 509587"/>
              <a:gd name="connsiteX19" fmla="*/ 339439 w 651383"/>
              <a:gd name="connsiteY19" fmla="*/ 66675 h 509587"/>
              <a:gd name="connsiteX20" fmla="*/ 298958 w 651383"/>
              <a:gd name="connsiteY20" fmla="*/ 88106 h 509587"/>
              <a:gd name="connsiteX21" fmla="*/ 341820 w 651383"/>
              <a:gd name="connsiteY21" fmla="*/ 133350 h 509587"/>
              <a:gd name="connsiteX22" fmla="*/ 370395 w 651383"/>
              <a:gd name="connsiteY22" fmla="*/ 130969 h 509587"/>
              <a:gd name="connsiteX23" fmla="*/ 398970 w 651383"/>
              <a:gd name="connsiteY23" fmla="*/ 166687 h 509587"/>
              <a:gd name="connsiteX24" fmla="*/ 377539 w 651383"/>
              <a:gd name="connsiteY24" fmla="*/ 240506 h 509587"/>
              <a:gd name="connsiteX25" fmla="*/ 310864 w 651383"/>
              <a:gd name="connsiteY25" fmla="*/ 235744 h 509587"/>
              <a:gd name="connsiteX26" fmla="*/ 325152 w 651383"/>
              <a:gd name="connsiteY26" fmla="*/ 185737 h 509587"/>
              <a:gd name="connsiteX27" fmla="*/ 260858 w 651383"/>
              <a:gd name="connsiteY27" fmla="*/ 190500 h 509587"/>
              <a:gd name="connsiteX28" fmla="*/ 229902 w 651383"/>
              <a:gd name="connsiteY28" fmla="*/ 221456 h 509587"/>
              <a:gd name="connsiteX29" fmla="*/ 167990 w 651383"/>
              <a:gd name="connsiteY29" fmla="*/ 202406 h 509587"/>
              <a:gd name="connsiteX30" fmla="*/ 144177 w 651383"/>
              <a:gd name="connsiteY30" fmla="*/ 226219 h 509587"/>
              <a:gd name="connsiteX31" fmla="*/ 146558 w 651383"/>
              <a:gd name="connsiteY31" fmla="*/ 280987 h 509587"/>
              <a:gd name="connsiteX32" fmla="*/ 91789 w 651383"/>
              <a:gd name="connsiteY32" fmla="*/ 250031 h 509587"/>
              <a:gd name="connsiteX33" fmla="*/ 53689 w 651383"/>
              <a:gd name="connsiteY33" fmla="*/ 278606 h 509587"/>
              <a:gd name="connsiteX34" fmla="*/ 53689 w 651383"/>
              <a:gd name="connsiteY34" fmla="*/ 321469 h 509587"/>
              <a:gd name="connsiteX35" fmla="*/ 6064 w 651383"/>
              <a:gd name="connsiteY35" fmla="*/ 359569 h 509587"/>
              <a:gd name="connsiteX36" fmla="*/ 17970 w 651383"/>
              <a:gd name="connsiteY36" fmla="*/ 409575 h 509587"/>
              <a:gd name="connsiteX37" fmla="*/ 77502 w 651383"/>
              <a:gd name="connsiteY37" fmla="*/ 404812 h 509587"/>
              <a:gd name="connsiteX38" fmla="*/ 77502 w 651383"/>
              <a:gd name="connsiteY38" fmla="*/ 469106 h 509587"/>
              <a:gd name="connsiteX39" fmla="*/ 160845 w 651383"/>
              <a:gd name="connsiteY39" fmla="*/ 490537 h 509587"/>
              <a:gd name="connsiteX0" fmla="*/ 160845 w 651383"/>
              <a:gd name="connsiteY0" fmla="*/ 490537 h 509587"/>
              <a:gd name="connsiteX1" fmla="*/ 244189 w 651383"/>
              <a:gd name="connsiteY1" fmla="*/ 471487 h 509587"/>
              <a:gd name="connsiteX2" fmla="*/ 348964 w 651383"/>
              <a:gd name="connsiteY2" fmla="*/ 509587 h 509587"/>
              <a:gd name="connsiteX3" fmla="*/ 401352 w 651383"/>
              <a:gd name="connsiteY3" fmla="*/ 481012 h 509587"/>
              <a:gd name="connsiteX4" fmla="*/ 556133 w 651383"/>
              <a:gd name="connsiteY4" fmla="*/ 435769 h 509587"/>
              <a:gd name="connsiteX5" fmla="*/ 546608 w 651383"/>
              <a:gd name="connsiteY5" fmla="*/ 323850 h 509587"/>
              <a:gd name="connsiteX6" fmla="*/ 570420 w 651383"/>
              <a:gd name="connsiteY6" fmla="*/ 252412 h 509587"/>
              <a:gd name="connsiteX7" fmla="*/ 625189 w 651383"/>
              <a:gd name="connsiteY7" fmla="*/ 228600 h 509587"/>
              <a:gd name="connsiteX8" fmla="*/ 625189 w 651383"/>
              <a:gd name="connsiteY8" fmla="*/ 200025 h 509587"/>
              <a:gd name="connsiteX9" fmla="*/ 651383 w 651383"/>
              <a:gd name="connsiteY9" fmla="*/ 159544 h 509587"/>
              <a:gd name="connsiteX10" fmla="*/ 603758 w 651383"/>
              <a:gd name="connsiteY10" fmla="*/ 130969 h 509587"/>
              <a:gd name="connsiteX11" fmla="*/ 522795 w 651383"/>
              <a:gd name="connsiteY11" fmla="*/ 135731 h 509587"/>
              <a:gd name="connsiteX12" fmla="*/ 537082 w 651383"/>
              <a:gd name="connsiteY12" fmla="*/ 80962 h 509587"/>
              <a:gd name="connsiteX13" fmla="*/ 496602 w 651383"/>
              <a:gd name="connsiteY13" fmla="*/ 66675 h 509587"/>
              <a:gd name="connsiteX14" fmla="*/ 520414 w 651383"/>
              <a:gd name="connsiteY14" fmla="*/ 16669 h 509587"/>
              <a:gd name="connsiteX15" fmla="*/ 475170 w 651383"/>
              <a:gd name="connsiteY15" fmla="*/ 2381 h 509587"/>
              <a:gd name="connsiteX16" fmla="*/ 420402 w 651383"/>
              <a:gd name="connsiteY16" fmla="*/ 33337 h 509587"/>
              <a:gd name="connsiteX17" fmla="*/ 375158 w 651383"/>
              <a:gd name="connsiteY17" fmla="*/ 0 h 509587"/>
              <a:gd name="connsiteX18" fmla="*/ 329914 w 651383"/>
              <a:gd name="connsiteY18" fmla="*/ 28575 h 509587"/>
              <a:gd name="connsiteX19" fmla="*/ 339439 w 651383"/>
              <a:gd name="connsiteY19" fmla="*/ 66675 h 509587"/>
              <a:gd name="connsiteX20" fmla="*/ 298958 w 651383"/>
              <a:gd name="connsiteY20" fmla="*/ 88106 h 509587"/>
              <a:gd name="connsiteX21" fmla="*/ 341820 w 651383"/>
              <a:gd name="connsiteY21" fmla="*/ 133350 h 509587"/>
              <a:gd name="connsiteX22" fmla="*/ 370395 w 651383"/>
              <a:gd name="connsiteY22" fmla="*/ 130969 h 509587"/>
              <a:gd name="connsiteX23" fmla="*/ 398970 w 651383"/>
              <a:gd name="connsiteY23" fmla="*/ 166687 h 509587"/>
              <a:gd name="connsiteX24" fmla="*/ 377539 w 651383"/>
              <a:gd name="connsiteY24" fmla="*/ 240506 h 509587"/>
              <a:gd name="connsiteX25" fmla="*/ 310864 w 651383"/>
              <a:gd name="connsiteY25" fmla="*/ 235744 h 509587"/>
              <a:gd name="connsiteX26" fmla="*/ 325152 w 651383"/>
              <a:gd name="connsiteY26" fmla="*/ 185737 h 509587"/>
              <a:gd name="connsiteX27" fmla="*/ 260858 w 651383"/>
              <a:gd name="connsiteY27" fmla="*/ 190500 h 509587"/>
              <a:gd name="connsiteX28" fmla="*/ 229902 w 651383"/>
              <a:gd name="connsiteY28" fmla="*/ 221456 h 509587"/>
              <a:gd name="connsiteX29" fmla="*/ 167990 w 651383"/>
              <a:gd name="connsiteY29" fmla="*/ 202406 h 509587"/>
              <a:gd name="connsiteX30" fmla="*/ 144177 w 651383"/>
              <a:gd name="connsiteY30" fmla="*/ 226219 h 509587"/>
              <a:gd name="connsiteX31" fmla="*/ 146558 w 651383"/>
              <a:gd name="connsiteY31" fmla="*/ 280987 h 509587"/>
              <a:gd name="connsiteX32" fmla="*/ 91789 w 651383"/>
              <a:gd name="connsiteY32" fmla="*/ 250031 h 509587"/>
              <a:gd name="connsiteX33" fmla="*/ 53689 w 651383"/>
              <a:gd name="connsiteY33" fmla="*/ 278606 h 509587"/>
              <a:gd name="connsiteX34" fmla="*/ 53689 w 651383"/>
              <a:gd name="connsiteY34" fmla="*/ 321469 h 509587"/>
              <a:gd name="connsiteX35" fmla="*/ 6064 w 651383"/>
              <a:gd name="connsiteY35" fmla="*/ 359569 h 509587"/>
              <a:gd name="connsiteX36" fmla="*/ 17970 w 651383"/>
              <a:gd name="connsiteY36" fmla="*/ 409575 h 509587"/>
              <a:gd name="connsiteX37" fmla="*/ 77502 w 651383"/>
              <a:gd name="connsiteY37" fmla="*/ 404812 h 509587"/>
              <a:gd name="connsiteX38" fmla="*/ 77502 w 651383"/>
              <a:gd name="connsiteY38" fmla="*/ 469106 h 509587"/>
              <a:gd name="connsiteX39" fmla="*/ 160845 w 651383"/>
              <a:gd name="connsiteY39" fmla="*/ 490537 h 509587"/>
              <a:gd name="connsiteX0" fmla="*/ 160845 w 651383"/>
              <a:gd name="connsiteY0" fmla="*/ 490537 h 509587"/>
              <a:gd name="connsiteX1" fmla="*/ 244189 w 651383"/>
              <a:gd name="connsiteY1" fmla="*/ 471487 h 509587"/>
              <a:gd name="connsiteX2" fmla="*/ 348964 w 651383"/>
              <a:gd name="connsiteY2" fmla="*/ 509587 h 509587"/>
              <a:gd name="connsiteX3" fmla="*/ 401352 w 651383"/>
              <a:gd name="connsiteY3" fmla="*/ 481012 h 509587"/>
              <a:gd name="connsiteX4" fmla="*/ 556133 w 651383"/>
              <a:gd name="connsiteY4" fmla="*/ 435769 h 509587"/>
              <a:gd name="connsiteX5" fmla="*/ 546608 w 651383"/>
              <a:gd name="connsiteY5" fmla="*/ 323850 h 509587"/>
              <a:gd name="connsiteX6" fmla="*/ 570420 w 651383"/>
              <a:gd name="connsiteY6" fmla="*/ 252412 h 509587"/>
              <a:gd name="connsiteX7" fmla="*/ 625189 w 651383"/>
              <a:gd name="connsiteY7" fmla="*/ 228600 h 509587"/>
              <a:gd name="connsiteX8" fmla="*/ 625189 w 651383"/>
              <a:gd name="connsiteY8" fmla="*/ 200025 h 509587"/>
              <a:gd name="connsiteX9" fmla="*/ 651383 w 651383"/>
              <a:gd name="connsiteY9" fmla="*/ 159544 h 509587"/>
              <a:gd name="connsiteX10" fmla="*/ 603758 w 651383"/>
              <a:gd name="connsiteY10" fmla="*/ 130969 h 509587"/>
              <a:gd name="connsiteX11" fmla="*/ 522795 w 651383"/>
              <a:gd name="connsiteY11" fmla="*/ 135731 h 509587"/>
              <a:gd name="connsiteX12" fmla="*/ 537082 w 651383"/>
              <a:gd name="connsiteY12" fmla="*/ 80962 h 509587"/>
              <a:gd name="connsiteX13" fmla="*/ 496602 w 651383"/>
              <a:gd name="connsiteY13" fmla="*/ 66675 h 509587"/>
              <a:gd name="connsiteX14" fmla="*/ 520414 w 651383"/>
              <a:gd name="connsiteY14" fmla="*/ 16669 h 509587"/>
              <a:gd name="connsiteX15" fmla="*/ 475170 w 651383"/>
              <a:gd name="connsiteY15" fmla="*/ 2381 h 509587"/>
              <a:gd name="connsiteX16" fmla="*/ 420402 w 651383"/>
              <a:gd name="connsiteY16" fmla="*/ 33337 h 509587"/>
              <a:gd name="connsiteX17" fmla="*/ 375158 w 651383"/>
              <a:gd name="connsiteY17" fmla="*/ 0 h 509587"/>
              <a:gd name="connsiteX18" fmla="*/ 329914 w 651383"/>
              <a:gd name="connsiteY18" fmla="*/ 28575 h 509587"/>
              <a:gd name="connsiteX19" fmla="*/ 339439 w 651383"/>
              <a:gd name="connsiteY19" fmla="*/ 66675 h 509587"/>
              <a:gd name="connsiteX20" fmla="*/ 298958 w 651383"/>
              <a:gd name="connsiteY20" fmla="*/ 88106 h 509587"/>
              <a:gd name="connsiteX21" fmla="*/ 341820 w 651383"/>
              <a:gd name="connsiteY21" fmla="*/ 133350 h 509587"/>
              <a:gd name="connsiteX22" fmla="*/ 370395 w 651383"/>
              <a:gd name="connsiteY22" fmla="*/ 130969 h 509587"/>
              <a:gd name="connsiteX23" fmla="*/ 398970 w 651383"/>
              <a:gd name="connsiteY23" fmla="*/ 166687 h 509587"/>
              <a:gd name="connsiteX24" fmla="*/ 377539 w 651383"/>
              <a:gd name="connsiteY24" fmla="*/ 240506 h 509587"/>
              <a:gd name="connsiteX25" fmla="*/ 310864 w 651383"/>
              <a:gd name="connsiteY25" fmla="*/ 235744 h 509587"/>
              <a:gd name="connsiteX26" fmla="*/ 325152 w 651383"/>
              <a:gd name="connsiteY26" fmla="*/ 185737 h 509587"/>
              <a:gd name="connsiteX27" fmla="*/ 260858 w 651383"/>
              <a:gd name="connsiteY27" fmla="*/ 190500 h 509587"/>
              <a:gd name="connsiteX28" fmla="*/ 229902 w 651383"/>
              <a:gd name="connsiteY28" fmla="*/ 221456 h 509587"/>
              <a:gd name="connsiteX29" fmla="*/ 167990 w 651383"/>
              <a:gd name="connsiteY29" fmla="*/ 202406 h 509587"/>
              <a:gd name="connsiteX30" fmla="*/ 144177 w 651383"/>
              <a:gd name="connsiteY30" fmla="*/ 226219 h 509587"/>
              <a:gd name="connsiteX31" fmla="*/ 146558 w 651383"/>
              <a:gd name="connsiteY31" fmla="*/ 280987 h 509587"/>
              <a:gd name="connsiteX32" fmla="*/ 91789 w 651383"/>
              <a:gd name="connsiteY32" fmla="*/ 250031 h 509587"/>
              <a:gd name="connsiteX33" fmla="*/ 53689 w 651383"/>
              <a:gd name="connsiteY33" fmla="*/ 278606 h 509587"/>
              <a:gd name="connsiteX34" fmla="*/ 53689 w 651383"/>
              <a:gd name="connsiteY34" fmla="*/ 321469 h 509587"/>
              <a:gd name="connsiteX35" fmla="*/ 6064 w 651383"/>
              <a:gd name="connsiteY35" fmla="*/ 359569 h 509587"/>
              <a:gd name="connsiteX36" fmla="*/ 17970 w 651383"/>
              <a:gd name="connsiteY36" fmla="*/ 409575 h 509587"/>
              <a:gd name="connsiteX37" fmla="*/ 77502 w 651383"/>
              <a:gd name="connsiteY37" fmla="*/ 404812 h 509587"/>
              <a:gd name="connsiteX38" fmla="*/ 77502 w 651383"/>
              <a:gd name="connsiteY38" fmla="*/ 469106 h 509587"/>
              <a:gd name="connsiteX39" fmla="*/ 160845 w 651383"/>
              <a:gd name="connsiteY39" fmla="*/ 490537 h 509587"/>
              <a:gd name="connsiteX0" fmla="*/ 160845 w 651383"/>
              <a:gd name="connsiteY0" fmla="*/ 490537 h 509587"/>
              <a:gd name="connsiteX1" fmla="*/ 244189 w 651383"/>
              <a:gd name="connsiteY1" fmla="*/ 471487 h 509587"/>
              <a:gd name="connsiteX2" fmla="*/ 348964 w 651383"/>
              <a:gd name="connsiteY2" fmla="*/ 509587 h 509587"/>
              <a:gd name="connsiteX3" fmla="*/ 401352 w 651383"/>
              <a:gd name="connsiteY3" fmla="*/ 481012 h 509587"/>
              <a:gd name="connsiteX4" fmla="*/ 556133 w 651383"/>
              <a:gd name="connsiteY4" fmla="*/ 435769 h 509587"/>
              <a:gd name="connsiteX5" fmla="*/ 546608 w 651383"/>
              <a:gd name="connsiteY5" fmla="*/ 323850 h 509587"/>
              <a:gd name="connsiteX6" fmla="*/ 570420 w 651383"/>
              <a:gd name="connsiteY6" fmla="*/ 252412 h 509587"/>
              <a:gd name="connsiteX7" fmla="*/ 625189 w 651383"/>
              <a:gd name="connsiteY7" fmla="*/ 228600 h 509587"/>
              <a:gd name="connsiteX8" fmla="*/ 625189 w 651383"/>
              <a:gd name="connsiteY8" fmla="*/ 200025 h 509587"/>
              <a:gd name="connsiteX9" fmla="*/ 651383 w 651383"/>
              <a:gd name="connsiteY9" fmla="*/ 159544 h 509587"/>
              <a:gd name="connsiteX10" fmla="*/ 603758 w 651383"/>
              <a:gd name="connsiteY10" fmla="*/ 130969 h 509587"/>
              <a:gd name="connsiteX11" fmla="*/ 522795 w 651383"/>
              <a:gd name="connsiteY11" fmla="*/ 135731 h 509587"/>
              <a:gd name="connsiteX12" fmla="*/ 537082 w 651383"/>
              <a:gd name="connsiteY12" fmla="*/ 80962 h 509587"/>
              <a:gd name="connsiteX13" fmla="*/ 496602 w 651383"/>
              <a:gd name="connsiteY13" fmla="*/ 66675 h 509587"/>
              <a:gd name="connsiteX14" fmla="*/ 520414 w 651383"/>
              <a:gd name="connsiteY14" fmla="*/ 16669 h 509587"/>
              <a:gd name="connsiteX15" fmla="*/ 475170 w 651383"/>
              <a:gd name="connsiteY15" fmla="*/ 2381 h 509587"/>
              <a:gd name="connsiteX16" fmla="*/ 420402 w 651383"/>
              <a:gd name="connsiteY16" fmla="*/ 33337 h 509587"/>
              <a:gd name="connsiteX17" fmla="*/ 375158 w 651383"/>
              <a:gd name="connsiteY17" fmla="*/ 0 h 509587"/>
              <a:gd name="connsiteX18" fmla="*/ 329914 w 651383"/>
              <a:gd name="connsiteY18" fmla="*/ 28575 h 509587"/>
              <a:gd name="connsiteX19" fmla="*/ 339439 w 651383"/>
              <a:gd name="connsiteY19" fmla="*/ 66675 h 509587"/>
              <a:gd name="connsiteX20" fmla="*/ 298958 w 651383"/>
              <a:gd name="connsiteY20" fmla="*/ 88106 h 509587"/>
              <a:gd name="connsiteX21" fmla="*/ 341820 w 651383"/>
              <a:gd name="connsiteY21" fmla="*/ 133350 h 509587"/>
              <a:gd name="connsiteX22" fmla="*/ 370395 w 651383"/>
              <a:gd name="connsiteY22" fmla="*/ 130969 h 509587"/>
              <a:gd name="connsiteX23" fmla="*/ 398970 w 651383"/>
              <a:gd name="connsiteY23" fmla="*/ 166687 h 509587"/>
              <a:gd name="connsiteX24" fmla="*/ 377539 w 651383"/>
              <a:gd name="connsiteY24" fmla="*/ 240506 h 509587"/>
              <a:gd name="connsiteX25" fmla="*/ 310864 w 651383"/>
              <a:gd name="connsiteY25" fmla="*/ 235744 h 509587"/>
              <a:gd name="connsiteX26" fmla="*/ 325152 w 651383"/>
              <a:gd name="connsiteY26" fmla="*/ 185737 h 509587"/>
              <a:gd name="connsiteX27" fmla="*/ 260858 w 651383"/>
              <a:gd name="connsiteY27" fmla="*/ 190500 h 509587"/>
              <a:gd name="connsiteX28" fmla="*/ 229902 w 651383"/>
              <a:gd name="connsiteY28" fmla="*/ 221456 h 509587"/>
              <a:gd name="connsiteX29" fmla="*/ 167990 w 651383"/>
              <a:gd name="connsiteY29" fmla="*/ 202406 h 509587"/>
              <a:gd name="connsiteX30" fmla="*/ 144177 w 651383"/>
              <a:gd name="connsiteY30" fmla="*/ 226219 h 509587"/>
              <a:gd name="connsiteX31" fmla="*/ 146558 w 651383"/>
              <a:gd name="connsiteY31" fmla="*/ 280987 h 509587"/>
              <a:gd name="connsiteX32" fmla="*/ 91789 w 651383"/>
              <a:gd name="connsiteY32" fmla="*/ 250031 h 509587"/>
              <a:gd name="connsiteX33" fmla="*/ 53689 w 651383"/>
              <a:gd name="connsiteY33" fmla="*/ 278606 h 509587"/>
              <a:gd name="connsiteX34" fmla="*/ 53689 w 651383"/>
              <a:gd name="connsiteY34" fmla="*/ 321469 h 509587"/>
              <a:gd name="connsiteX35" fmla="*/ 6064 w 651383"/>
              <a:gd name="connsiteY35" fmla="*/ 359569 h 509587"/>
              <a:gd name="connsiteX36" fmla="*/ 17970 w 651383"/>
              <a:gd name="connsiteY36" fmla="*/ 409575 h 509587"/>
              <a:gd name="connsiteX37" fmla="*/ 77502 w 651383"/>
              <a:gd name="connsiteY37" fmla="*/ 404812 h 509587"/>
              <a:gd name="connsiteX38" fmla="*/ 77502 w 651383"/>
              <a:gd name="connsiteY38" fmla="*/ 469106 h 509587"/>
              <a:gd name="connsiteX39" fmla="*/ 160845 w 651383"/>
              <a:gd name="connsiteY39" fmla="*/ 490537 h 509587"/>
              <a:gd name="connsiteX0" fmla="*/ 160845 w 651383"/>
              <a:gd name="connsiteY0" fmla="*/ 490537 h 509587"/>
              <a:gd name="connsiteX1" fmla="*/ 244189 w 651383"/>
              <a:gd name="connsiteY1" fmla="*/ 471487 h 509587"/>
              <a:gd name="connsiteX2" fmla="*/ 348964 w 651383"/>
              <a:gd name="connsiteY2" fmla="*/ 509587 h 509587"/>
              <a:gd name="connsiteX3" fmla="*/ 401352 w 651383"/>
              <a:gd name="connsiteY3" fmla="*/ 481012 h 509587"/>
              <a:gd name="connsiteX4" fmla="*/ 556133 w 651383"/>
              <a:gd name="connsiteY4" fmla="*/ 435769 h 509587"/>
              <a:gd name="connsiteX5" fmla="*/ 546608 w 651383"/>
              <a:gd name="connsiteY5" fmla="*/ 323850 h 509587"/>
              <a:gd name="connsiteX6" fmla="*/ 570420 w 651383"/>
              <a:gd name="connsiteY6" fmla="*/ 252412 h 509587"/>
              <a:gd name="connsiteX7" fmla="*/ 625189 w 651383"/>
              <a:gd name="connsiteY7" fmla="*/ 228600 h 509587"/>
              <a:gd name="connsiteX8" fmla="*/ 625189 w 651383"/>
              <a:gd name="connsiteY8" fmla="*/ 200025 h 509587"/>
              <a:gd name="connsiteX9" fmla="*/ 651383 w 651383"/>
              <a:gd name="connsiteY9" fmla="*/ 159544 h 509587"/>
              <a:gd name="connsiteX10" fmla="*/ 603758 w 651383"/>
              <a:gd name="connsiteY10" fmla="*/ 130969 h 509587"/>
              <a:gd name="connsiteX11" fmla="*/ 522795 w 651383"/>
              <a:gd name="connsiteY11" fmla="*/ 135731 h 509587"/>
              <a:gd name="connsiteX12" fmla="*/ 537082 w 651383"/>
              <a:gd name="connsiteY12" fmla="*/ 80962 h 509587"/>
              <a:gd name="connsiteX13" fmla="*/ 496602 w 651383"/>
              <a:gd name="connsiteY13" fmla="*/ 66675 h 509587"/>
              <a:gd name="connsiteX14" fmla="*/ 520414 w 651383"/>
              <a:gd name="connsiteY14" fmla="*/ 16669 h 509587"/>
              <a:gd name="connsiteX15" fmla="*/ 475170 w 651383"/>
              <a:gd name="connsiteY15" fmla="*/ 2381 h 509587"/>
              <a:gd name="connsiteX16" fmla="*/ 420402 w 651383"/>
              <a:gd name="connsiteY16" fmla="*/ 33337 h 509587"/>
              <a:gd name="connsiteX17" fmla="*/ 375158 w 651383"/>
              <a:gd name="connsiteY17" fmla="*/ 0 h 509587"/>
              <a:gd name="connsiteX18" fmla="*/ 329914 w 651383"/>
              <a:gd name="connsiteY18" fmla="*/ 28575 h 509587"/>
              <a:gd name="connsiteX19" fmla="*/ 339439 w 651383"/>
              <a:gd name="connsiteY19" fmla="*/ 66675 h 509587"/>
              <a:gd name="connsiteX20" fmla="*/ 298958 w 651383"/>
              <a:gd name="connsiteY20" fmla="*/ 88106 h 509587"/>
              <a:gd name="connsiteX21" fmla="*/ 341820 w 651383"/>
              <a:gd name="connsiteY21" fmla="*/ 133350 h 509587"/>
              <a:gd name="connsiteX22" fmla="*/ 370395 w 651383"/>
              <a:gd name="connsiteY22" fmla="*/ 130969 h 509587"/>
              <a:gd name="connsiteX23" fmla="*/ 398970 w 651383"/>
              <a:gd name="connsiteY23" fmla="*/ 166687 h 509587"/>
              <a:gd name="connsiteX24" fmla="*/ 377539 w 651383"/>
              <a:gd name="connsiteY24" fmla="*/ 240506 h 509587"/>
              <a:gd name="connsiteX25" fmla="*/ 310864 w 651383"/>
              <a:gd name="connsiteY25" fmla="*/ 235744 h 509587"/>
              <a:gd name="connsiteX26" fmla="*/ 325152 w 651383"/>
              <a:gd name="connsiteY26" fmla="*/ 185737 h 509587"/>
              <a:gd name="connsiteX27" fmla="*/ 260858 w 651383"/>
              <a:gd name="connsiteY27" fmla="*/ 190500 h 509587"/>
              <a:gd name="connsiteX28" fmla="*/ 229902 w 651383"/>
              <a:gd name="connsiteY28" fmla="*/ 221456 h 509587"/>
              <a:gd name="connsiteX29" fmla="*/ 167990 w 651383"/>
              <a:gd name="connsiteY29" fmla="*/ 202406 h 509587"/>
              <a:gd name="connsiteX30" fmla="*/ 144177 w 651383"/>
              <a:gd name="connsiteY30" fmla="*/ 226219 h 509587"/>
              <a:gd name="connsiteX31" fmla="*/ 146558 w 651383"/>
              <a:gd name="connsiteY31" fmla="*/ 280987 h 509587"/>
              <a:gd name="connsiteX32" fmla="*/ 91789 w 651383"/>
              <a:gd name="connsiteY32" fmla="*/ 250031 h 509587"/>
              <a:gd name="connsiteX33" fmla="*/ 53689 w 651383"/>
              <a:gd name="connsiteY33" fmla="*/ 278606 h 509587"/>
              <a:gd name="connsiteX34" fmla="*/ 53689 w 651383"/>
              <a:gd name="connsiteY34" fmla="*/ 321469 h 509587"/>
              <a:gd name="connsiteX35" fmla="*/ 6064 w 651383"/>
              <a:gd name="connsiteY35" fmla="*/ 359569 h 509587"/>
              <a:gd name="connsiteX36" fmla="*/ 17970 w 651383"/>
              <a:gd name="connsiteY36" fmla="*/ 409575 h 509587"/>
              <a:gd name="connsiteX37" fmla="*/ 77502 w 651383"/>
              <a:gd name="connsiteY37" fmla="*/ 404812 h 509587"/>
              <a:gd name="connsiteX38" fmla="*/ 77502 w 651383"/>
              <a:gd name="connsiteY38" fmla="*/ 469106 h 509587"/>
              <a:gd name="connsiteX39" fmla="*/ 160845 w 651383"/>
              <a:gd name="connsiteY39" fmla="*/ 490537 h 509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51383" h="509587">
                <a:moveTo>
                  <a:pt x="160845" y="490537"/>
                </a:moveTo>
                <a:cubicBezTo>
                  <a:pt x="202914" y="491331"/>
                  <a:pt x="216408" y="477837"/>
                  <a:pt x="244189" y="471487"/>
                </a:cubicBezTo>
                <a:cubicBezTo>
                  <a:pt x="291020" y="505618"/>
                  <a:pt x="314039" y="496887"/>
                  <a:pt x="348964" y="509587"/>
                </a:cubicBezTo>
                <a:cubicBezTo>
                  <a:pt x="383096" y="492918"/>
                  <a:pt x="383889" y="490537"/>
                  <a:pt x="401352" y="481012"/>
                </a:cubicBezTo>
                <a:cubicBezTo>
                  <a:pt x="462471" y="473075"/>
                  <a:pt x="504539" y="450850"/>
                  <a:pt x="556133" y="435769"/>
                </a:cubicBezTo>
                <a:cubicBezTo>
                  <a:pt x="550577" y="391319"/>
                  <a:pt x="549783" y="361156"/>
                  <a:pt x="546608" y="323850"/>
                </a:cubicBezTo>
                <a:lnTo>
                  <a:pt x="570420" y="252412"/>
                </a:lnTo>
                <a:lnTo>
                  <a:pt x="625189" y="228600"/>
                </a:lnTo>
                <a:lnTo>
                  <a:pt x="625189" y="200025"/>
                </a:lnTo>
                <a:cubicBezTo>
                  <a:pt x="633920" y="186531"/>
                  <a:pt x="647415" y="180182"/>
                  <a:pt x="651383" y="159544"/>
                </a:cubicBezTo>
                <a:cubicBezTo>
                  <a:pt x="635508" y="138112"/>
                  <a:pt x="633921" y="140494"/>
                  <a:pt x="603758" y="130969"/>
                </a:cubicBezTo>
                <a:cubicBezTo>
                  <a:pt x="583914" y="146843"/>
                  <a:pt x="552164" y="143669"/>
                  <a:pt x="522795" y="135731"/>
                </a:cubicBezTo>
                <a:cubicBezTo>
                  <a:pt x="529145" y="111125"/>
                  <a:pt x="545020" y="100806"/>
                  <a:pt x="537082" y="80962"/>
                </a:cubicBezTo>
                <a:cubicBezTo>
                  <a:pt x="523589" y="76200"/>
                  <a:pt x="522001" y="80962"/>
                  <a:pt x="496602" y="66675"/>
                </a:cubicBezTo>
                <a:cubicBezTo>
                  <a:pt x="504539" y="40481"/>
                  <a:pt x="514859" y="47625"/>
                  <a:pt x="520414" y="16669"/>
                </a:cubicBezTo>
                <a:cubicBezTo>
                  <a:pt x="505333" y="0"/>
                  <a:pt x="499776" y="-2381"/>
                  <a:pt x="475170" y="2381"/>
                </a:cubicBezTo>
                <a:cubicBezTo>
                  <a:pt x="447389" y="10319"/>
                  <a:pt x="450564" y="18255"/>
                  <a:pt x="420402" y="33337"/>
                </a:cubicBezTo>
                <a:cubicBezTo>
                  <a:pt x="395796" y="7938"/>
                  <a:pt x="390239" y="11112"/>
                  <a:pt x="375158" y="0"/>
                </a:cubicBezTo>
                <a:cubicBezTo>
                  <a:pt x="336265" y="2382"/>
                  <a:pt x="344995" y="19050"/>
                  <a:pt x="329914" y="28575"/>
                </a:cubicBezTo>
                <a:cubicBezTo>
                  <a:pt x="325945" y="43657"/>
                  <a:pt x="336264" y="53975"/>
                  <a:pt x="339439" y="66675"/>
                </a:cubicBezTo>
                <a:cubicBezTo>
                  <a:pt x="314038" y="69056"/>
                  <a:pt x="307690" y="66674"/>
                  <a:pt x="298958" y="88106"/>
                </a:cubicBezTo>
                <a:cubicBezTo>
                  <a:pt x="313245" y="112712"/>
                  <a:pt x="327533" y="118269"/>
                  <a:pt x="341820" y="133350"/>
                </a:cubicBezTo>
                <a:cubicBezTo>
                  <a:pt x="351345" y="132556"/>
                  <a:pt x="358489" y="143669"/>
                  <a:pt x="370395" y="130969"/>
                </a:cubicBezTo>
                <a:cubicBezTo>
                  <a:pt x="379920" y="150018"/>
                  <a:pt x="389445" y="154781"/>
                  <a:pt x="398970" y="166687"/>
                </a:cubicBezTo>
                <a:cubicBezTo>
                  <a:pt x="391826" y="191293"/>
                  <a:pt x="394208" y="230188"/>
                  <a:pt x="377539" y="240506"/>
                </a:cubicBezTo>
                <a:cubicBezTo>
                  <a:pt x="364839" y="255587"/>
                  <a:pt x="342614" y="254000"/>
                  <a:pt x="310864" y="235744"/>
                </a:cubicBezTo>
                <a:cubicBezTo>
                  <a:pt x="322770" y="202406"/>
                  <a:pt x="320389" y="202406"/>
                  <a:pt x="325152" y="185737"/>
                </a:cubicBezTo>
                <a:cubicBezTo>
                  <a:pt x="298959" y="175419"/>
                  <a:pt x="291814" y="174625"/>
                  <a:pt x="260858" y="190500"/>
                </a:cubicBezTo>
                <a:cubicBezTo>
                  <a:pt x="243395" y="196057"/>
                  <a:pt x="240221" y="211137"/>
                  <a:pt x="229902" y="221456"/>
                </a:cubicBezTo>
                <a:cubicBezTo>
                  <a:pt x="206883" y="198437"/>
                  <a:pt x="183865" y="208756"/>
                  <a:pt x="167990" y="202406"/>
                </a:cubicBezTo>
                <a:lnTo>
                  <a:pt x="144177" y="226219"/>
                </a:lnTo>
                <a:cubicBezTo>
                  <a:pt x="133065" y="242094"/>
                  <a:pt x="152907" y="253206"/>
                  <a:pt x="146558" y="280987"/>
                </a:cubicBezTo>
                <a:cubicBezTo>
                  <a:pt x="128302" y="282574"/>
                  <a:pt x="121951" y="260350"/>
                  <a:pt x="91789" y="250031"/>
                </a:cubicBezTo>
                <a:cubicBezTo>
                  <a:pt x="60039" y="259556"/>
                  <a:pt x="73532" y="254793"/>
                  <a:pt x="53689" y="278606"/>
                </a:cubicBezTo>
                <a:cubicBezTo>
                  <a:pt x="44164" y="300038"/>
                  <a:pt x="53689" y="307181"/>
                  <a:pt x="53689" y="321469"/>
                </a:cubicBezTo>
                <a:cubicBezTo>
                  <a:pt x="30670" y="331788"/>
                  <a:pt x="21939" y="339725"/>
                  <a:pt x="6064" y="359569"/>
                </a:cubicBezTo>
                <a:cubicBezTo>
                  <a:pt x="-11398" y="392907"/>
                  <a:pt x="14001" y="392906"/>
                  <a:pt x="17970" y="409575"/>
                </a:cubicBezTo>
                <a:cubicBezTo>
                  <a:pt x="44957" y="419894"/>
                  <a:pt x="57658" y="406400"/>
                  <a:pt x="77502" y="404812"/>
                </a:cubicBezTo>
                <a:cubicBezTo>
                  <a:pt x="65596" y="435768"/>
                  <a:pt x="77502" y="447675"/>
                  <a:pt x="77502" y="469106"/>
                </a:cubicBezTo>
                <a:cubicBezTo>
                  <a:pt x="121952" y="492919"/>
                  <a:pt x="133064" y="483393"/>
                  <a:pt x="160845" y="490537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364706" y="433388"/>
            <a:ext cx="213685" cy="183396"/>
          </a:xfrm>
          <a:custGeom>
            <a:avLst/>
            <a:gdLst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1932"/>
              <a:gd name="connsiteY0" fmla="*/ 33337 h 176212"/>
              <a:gd name="connsiteX1" fmla="*/ 61913 w 211932"/>
              <a:gd name="connsiteY1" fmla="*/ 9525 h 176212"/>
              <a:gd name="connsiteX2" fmla="*/ 0 w 211932"/>
              <a:gd name="connsiteY2" fmla="*/ 59531 h 176212"/>
              <a:gd name="connsiteX3" fmla="*/ 45244 w 211932"/>
              <a:gd name="connsiteY3" fmla="*/ 166687 h 176212"/>
              <a:gd name="connsiteX4" fmla="*/ 107157 w 211932"/>
              <a:gd name="connsiteY4" fmla="*/ 171450 h 176212"/>
              <a:gd name="connsiteX5" fmla="*/ 128588 w 211932"/>
              <a:gd name="connsiteY5" fmla="*/ 154781 h 176212"/>
              <a:gd name="connsiteX6" fmla="*/ 169069 w 211932"/>
              <a:gd name="connsiteY6" fmla="*/ 176212 h 176212"/>
              <a:gd name="connsiteX7" fmla="*/ 202407 w 211932"/>
              <a:gd name="connsiteY7" fmla="*/ 130968 h 176212"/>
              <a:gd name="connsiteX8" fmla="*/ 211932 w 211932"/>
              <a:gd name="connsiteY8" fmla="*/ 35718 h 176212"/>
              <a:gd name="connsiteX9" fmla="*/ 178594 w 211932"/>
              <a:gd name="connsiteY9" fmla="*/ 0 h 176212"/>
              <a:gd name="connsiteX10" fmla="*/ 123825 w 211932"/>
              <a:gd name="connsiteY10" fmla="*/ 33337 h 176212"/>
              <a:gd name="connsiteX0" fmla="*/ 123825 w 213685"/>
              <a:gd name="connsiteY0" fmla="*/ 33337 h 176212"/>
              <a:gd name="connsiteX1" fmla="*/ 61913 w 213685"/>
              <a:gd name="connsiteY1" fmla="*/ 9525 h 176212"/>
              <a:gd name="connsiteX2" fmla="*/ 0 w 213685"/>
              <a:gd name="connsiteY2" fmla="*/ 59531 h 176212"/>
              <a:gd name="connsiteX3" fmla="*/ 45244 w 213685"/>
              <a:gd name="connsiteY3" fmla="*/ 166687 h 176212"/>
              <a:gd name="connsiteX4" fmla="*/ 107157 w 213685"/>
              <a:gd name="connsiteY4" fmla="*/ 171450 h 176212"/>
              <a:gd name="connsiteX5" fmla="*/ 128588 w 213685"/>
              <a:gd name="connsiteY5" fmla="*/ 154781 h 176212"/>
              <a:gd name="connsiteX6" fmla="*/ 169069 w 213685"/>
              <a:gd name="connsiteY6" fmla="*/ 176212 h 176212"/>
              <a:gd name="connsiteX7" fmla="*/ 202407 w 213685"/>
              <a:gd name="connsiteY7" fmla="*/ 130968 h 176212"/>
              <a:gd name="connsiteX8" fmla="*/ 211932 w 213685"/>
              <a:gd name="connsiteY8" fmla="*/ 35718 h 176212"/>
              <a:gd name="connsiteX9" fmla="*/ 178594 w 213685"/>
              <a:gd name="connsiteY9" fmla="*/ 0 h 176212"/>
              <a:gd name="connsiteX10" fmla="*/ 123825 w 213685"/>
              <a:gd name="connsiteY10" fmla="*/ 33337 h 176212"/>
              <a:gd name="connsiteX0" fmla="*/ 123825 w 213685"/>
              <a:gd name="connsiteY0" fmla="*/ 33337 h 176212"/>
              <a:gd name="connsiteX1" fmla="*/ 61913 w 213685"/>
              <a:gd name="connsiteY1" fmla="*/ 9525 h 176212"/>
              <a:gd name="connsiteX2" fmla="*/ 0 w 213685"/>
              <a:gd name="connsiteY2" fmla="*/ 59531 h 176212"/>
              <a:gd name="connsiteX3" fmla="*/ 45244 w 213685"/>
              <a:gd name="connsiteY3" fmla="*/ 166687 h 176212"/>
              <a:gd name="connsiteX4" fmla="*/ 107157 w 213685"/>
              <a:gd name="connsiteY4" fmla="*/ 171450 h 176212"/>
              <a:gd name="connsiteX5" fmla="*/ 128588 w 213685"/>
              <a:gd name="connsiteY5" fmla="*/ 154781 h 176212"/>
              <a:gd name="connsiteX6" fmla="*/ 169069 w 213685"/>
              <a:gd name="connsiteY6" fmla="*/ 176212 h 176212"/>
              <a:gd name="connsiteX7" fmla="*/ 202407 w 213685"/>
              <a:gd name="connsiteY7" fmla="*/ 130968 h 176212"/>
              <a:gd name="connsiteX8" fmla="*/ 211932 w 213685"/>
              <a:gd name="connsiteY8" fmla="*/ 35718 h 176212"/>
              <a:gd name="connsiteX9" fmla="*/ 178594 w 213685"/>
              <a:gd name="connsiteY9" fmla="*/ 0 h 176212"/>
              <a:gd name="connsiteX10" fmla="*/ 123825 w 213685"/>
              <a:gd name="connsiteY10" fmla="*/ 33337 h 176212"/>
              <a:gd name="connsiteX0" fmla="*/ 123825 w 213685"/>
              <a:gd name="connsiteY0" fmla="*/ 33337 h 183356"/>
              <a:gd name="connsiteX1" fmla="*/ 61913 w 213685"/>
              <a:gd name="connsiteY1" fmla="*/ 9525 h 183356"/>
              <a:gd name="connsiteX2" fmla="*/ 0 w 213685"/>
              <a:gd name="connsiteY2" fmla="*/ 59531 h 183356"/>
              <a:gd name="connsiteX3" fmla="*/ 45244 w 213685"/>
              <a:gd name="connsiteY3" fmla="*/ 166687 h 183356"/>
              <a:gd name="connsiteX4" fmla="*/ 92869 w 213685"/>
              <a:gd name="connsiteY4" fmla="*/ 183356 h 183356"/>
              <a:gd name="connsiteX5" fmla="*/ 128588 w 213685"/>
              <a:gd name="connsiteY5" fmla="*/ 154781 h 183356"/>
              <a:gd name="connsiteX6" fmla="*/ 169069 w 213685"/>
              <a:gd name="connsiteY6" fmla="*/ 176212 h 183356"/>
              <a:gd name="connsiteX7" fmla="*/ 202407 w 213685"/>
              <a:gd name="connsiteY7" fmla="*/ 130968 h 183356"/>
              <a:gd name="connsiteX8" fmla="*/ 211932 w 213685"/>
              <a:gd name="connsiteY8" fmla="*/ 35718 h 183356"/>
              <a:gd name="connsiteX9" fmla="*/ 178594 w 213685"/>
              <a:gd name="connsiteY9" fmla="*/ 0 h 183356"/>
              <a:gd name="connsiteX10" fmla="*/ 123825 w 213685"/>
              <a:gd name="connsiteY10" fmla="*/ 33337 h 183356"/>
              <a:gd name="connsiteX0" fmla="*/ 123825 w 213685"/>
              <a:gd name="connsiteY0" fmla="*/ 33337 h 183396"/>
              <a:gd name="connsiteX1" fmla="*/ 61913 w 213685"/>
              <a:gd name="connsiteY1" fmla="*/ 9525 h 183396"/>
              <a:gd name="connsiteX2" fmla="*/ 0 w 213685"/>
              <a:gd name="connsiteY2" fmla="*/ 59531 h 183396"/>
              <a:gd name="connsiteX3" fmla="*/ 45244 w 213685"/>
              <a:gd name="connsiteY3" fmla="*/ 166687 h 183396"/>
              <a:gd name="connsiteX4" fmla="*/ 92869 w 213685"/>
              <a:gd name="connsiteY4" fmla="*/ 183356 h 183396"/>
              <a:gd name="connsiteX5" fmla="*/ 128588 w 213685"/>
              <a:gd name="connsiteY5" fmla="*/ 154781 h 183396"/>
              <a:gd name="connsiteX6" fmla="*/ 169069 w 213685"/>
              <a:gd name="connsiteY6" fmla="*/ 176212 h 183396"/>
              <a:gd name="connsiteX7" fmla="*/ 202407 w 213685"/>
              <a:gd name="connsiteY7" fmla="*/ 130968 h 183396"/>
              <a:gd name="connsiteX8" fmla="*/ 211932 w 213685"/>
              <a:gd name="connsiteY8" fmla="*/ 35718 h 183396"/>
              <a:gd name="connsiteX9" fmla="*/ 178594 w 213685"/>
              <a:gd name="connsiteY9" fmla="*/ 0 h 183396"/>
              <a:gd name="connsiteX10" fmla="*/ 123825 w 213685"/>
              <a:gd name="connsiteY10" fmla="*/ 33337 h 183396"/>
              <a:gd name="connsiteX0" fmla="*/ 123825 w 213685"/>
              <a:gd name="connsiteY0" fmla="*/ 33337 h 183396"/>
              <a:gd name="connsiteX1" fmla="*/ 61913 w 213685"/>
              <a:gd name="connsiteY1" fmla="*/ 9525 h 183396"/>
              <a:gd name="connsiteX2" fmla="*/ 0 w 213685"/>
              <a:gd name="connsiteY2" fmla="*/ 59531 h 183396"/>
              <a:gd name="connsiteX3" fmla="*/ 45244 w 213685"/>
              <a:gd name="connsiteY3" fmla="*/ 166687 h 183396"/>
              <a:gd name="connsiteX4" fmla="*/ 92869 w 213685"/>
              <a:gd name="connsiteY4" fmla="*/ 183356 h 183396"/>
              <a:gd name="connsiteX5" fmla="*/ 128588 w 213685"/>
              <a:gd name="connsiteY5" fmla="*/ 154781 h 183396"/>
              <a:gd name="connsiteX6" fmla="*/ 169069 w 213685"/>
              <a:gd name="connsiteY6" fmla="*/ 176212 h 183396"/>
              <a:gd name="connsiteX7" fmla="*/ 202407 w 213685"/>
              <a:gd name="connsiteY7" fmla="*/ 130968 h 183396"/>
              <a:gd name="connsiteX8" fmla="*/ 211932 w 213685"/>
              <a:gd name="connsiteY8" fmla="*/ 35718 h 183396"/>
              <a:gd name="connsiteX9" fmla="*/ 178594 w 213685"/>
              <a:gd name="connsiteY9" fmla="*/ 0 h 183396"/>
              <a:gd name="connsiteX10" fmla="*/ 123825 w 213685"/>
              <a:gd name="connsiteY10" fmla="*/ 33337 h 183396"/>
              <a:gd name="connsiteX0" fmla="*/ 123825 w 213685"/>
              <a:gd name="connsiteY0" fmla="*/ 33337 h 183396"/>
              <a:gd name="connsiteX1" fmla="*/ 61913 w 213685"/>
              <a:gd name="connsiteY1" fmla="*/ 9525 h 183396"/>
              <a:gd name="connsiteX2" fmla="*/ 0 w 213685"/>
              <a:gd name="connsiteY2" fmla="*/ 59531 h 183396"/>
              <a:gd name="connsiteX3" fmla="*/ 45244 w 213685"/>
              <a:gd name="connsiteY3" fmla="*/ 166687 h 183396"/>
              <a:gd name="connsiteX4" fmla="*/ 92869 w 213685"/>
              <a:gd name="connsiteY4" fmla="*/ 183356 h 183396"/>
              <a:gd name="connsiteX5" fmla="*/ 128588 w 213685"/>
              <a:gd name="connsiteY5" fmla="*/ 154781 h 183396"/>
              <a:gd name="connsiteX6" fmla="*/ 169069 w 213685"/>
              <a:gd name="connsiteY6" fmla="*/ 176212 h 183396"/>
              <a:gd name="connsiteX7" fmla="*/ 202407 w 213685"/>
              <a:gd name="connsiteY7" fmla="*/ 130968 h 183396"/>
              <a:gd name="connsiteX8" fmla="*/ 211932 w 213685"/>
              <a:gd name="connsiteY8" fmla="*/ 35718 h 183396"/>
              <a:gd name="connsiteX9" fmla="*/ 178594 w 213685"/>
              <a:gd name="connsiteY9" fmla="*/ 0 h 183396"/>
              <a:gd name="connsiteX10" fmla="*/ 123825 w 213685"/>
              <a:gd name="connsiteY10" fmla="*/ 33337 h 18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3685" h="183396">
                <a:moveTo>
                  <a:pt x="123825" y="33337"/>
                </a:moveTo>
                <a:cubicBezTo>
                  <a:pt x="76995" y="18256"/>
                  <a:pt x="89694" y="17462"/>
                  <a:pt x="61913" y="9525"/>
                </a:cubicBezTo>
                <a:cubicBezTo>
                  <a:pt x="26987" y="21431"/>
                  <a:pt x="25401" y="26193"/>
                  <a:pt x="0" y="59531"/>
                </a:cubicBezTo>
                <a:lnTo>
                  <a:pt x="45244" y="166687"/>
                </a:lnTo>
                <a:cubicBezTo>
                  <a:pt x="84931" y="173037"/>
                  <a:pt x="57943" y="184148"/>
                  <a:pt x="92869" y="183356"/>
                </a:cubicBezTo>
                <a:cubicBezTo>
                  <a:pt x="104776" y="173038"/>
                  <a:pt x="121444" y="160337"/>
                  <a:pt x="128588" y="154781"/>
                </a:cubicBezTo>
                <a:cubicBezTo>
                  <a:pt x="137320" y="152400"/>
                  <a:pt x="119857" y="154780"/>
                  <a:pt x="169069" y="176212"/>
                </a:cubicBezTo>
                <a:cubicBezTo>
                  <a:pt x="203995" y="151606"/>
                  <a:pt x="188913" y="150811"/>
                  <a:pt x="202407" y="130968"/>
                </a:cubicBezTo>
                <a:cubicBezTo>
                  <a:pt x="205582" y="99218"/>
                  <a:pt x="218282" y="62706"/>
                  <a:pt x="211932" y="35718"/>
                </a:cubicBezTo>
                <a:cubicBezTo>
                  <a:pt x="203201" y="9524"/>
                  <a:pt x="211138" y="33338"/>
                  <a:pt x="178594" y="0"/>
                </a:cubicBezTo>
                <a:cubicBezTo>
                  <a:pt x="146050" y="13493"/>
                  <a:pt x="142081" y="22225"/>
                  <a:pt x="123825" y="33337"/>
                </a:cubicBezTo>
                <a:close/>
              </a:path>
            </a:pathLst>
          </a:custGeom>
          <a:noFill/>
          <a:ln w="9525">
            <a:solidFill>
              <a:srgbClr val="FFFF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651000" y="2487930"/>
            <a:ext cx="2467610" cy="122682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1676400" y="2499360"/>
            <a:ext cx="2407920" cy="129159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4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1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"/>
                            </p:stCondLst>
                            <p:childTnLst>
                              <p:par>
                                <p:cTn id="2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allAtOnce"/>
      <p:bldP spid="53" grpId="0" build="allAtOnce"/>
      <p:bldP spid="54" grpId="0" build="allAtOnce"/>
      <p:bldP spid="54" grpId="1" build="allAtOnce"/>
      <p:bldP spid="103" grpId="0" build="allAtOnce"/>
      <p:bldP spid="123" grpId="0" build="allAtOnce"/>
      <p:bldP spid="124" grpId="0" build="allAtOnce"/>
      <p:bldP spid="124" grpId="1" build="allAtOnce"/>
      <p:bldP spid="144" grpId="0" build="allAtOnce"/>
      <p:bldP spid="145" grpId="0" build="allAtOnce"/>
      <p:bldP spid="145" grpId="1" build="allAtOnce"/>
      <p:bldP spid="186" grpId="0" build="allAtOnce"/>
      <p:bldP spid="187" grpId="0" build="allAtOnce"/>
      <p:bldP spid="187" grpId="1" build="allAtOnce"/>
      <p:bldP spid="21" grpId="0" animBg="1"/>
      <p:bldP spid="21" grpId="1" animBg="1"/>
      <p:bldP spid="21" grpId="2" animBg="1"/>
      <p:bldP spid="21" grpId="3" animBg="1"/>
      <p:bldP spid="2" grpId="0" animBg="1"/>
      <p:bldP spid="2" grpId="1" animBg="1"/>
      <p:bldP spid="2" grpId="2" animBg="1"/>
      <p:bldP spid="2" grpId="3" animBg="1"/>
      <p:bldP spid="4" grpId="0" animBg="1"/>
      <p:bldP spid="4" grpId="1" animBg="1"/>
      <p:bldP spid="4" grpId="2" animBg="1"/>
      <p:bldP spid="4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966719" y="-136676"/>
            <a:ext cx="11209266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c 7"/>
          <p:cNvSpPr/>
          <p:nvPr/>
        </p:nvSpPr>
        <p:spPr>
          <a:xfrm>
            <a:off x="2641584" y="3333750"/>
            <a:ext cx="641986" cy="641986"/>
          </a:xfrm>
          <a:prstGeom prst="arc">
            <a:avLst>
              <a:gd name="adj1" fmla="val 17494422"/>
              <a:gd name="adj2" fmla="val 1510799"/>
            </a:avLst>
          </a:prstGeom>
          <a:ln w="28575">
            <a:solidFill>
              <a:srgbClr val="C0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Picture 9" descr="E:\Avinash\img\st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51" y="3500988"/>
            <a:ext cx="847726" cy="143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E:\Avinash\img\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51" y="3500988"/>
            <a:ext cx="847726" cy="143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2514600" y="3796206"/>
            <a:ext cx="4953000" cy="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537023" y="192405"/>
            <a:ext cx="4587677" cy="360380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501900" y="3756915"/>
            <a:ext cx="70246" cy="70246"/>
          </a:xfrm>
          <a:prstGeom prst="ellipse">
            <a:avLst/>
          </a:prstGeom>
          <a:ln w="3175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1000" y="193548"/>
            <a:ext cx="4133715" cy="530352"/>
            <a:chOff x="-658752" y="-68598"/>
            <a:chExt cx="4133715" cy="530352"/>
          </a:xfrm>
        </p:grpSpPr>
        <p:sp>
          <p:nvSpPr>
            <p:cNvPr id="15" name="Rectangle 14"/>
            <p:cNvSpPr/>
            <p:nvPr/>
          </p:nvSpPr>
          <p:spPr>
            <a:xfrm>
              <a:off x="-658752" y="-68598"/>
              <a:ext cx="4133714" cy="530352"/>
            </a:xfrm>
            <a:prstGeom prst="rect">
              <a:avLst/>
            </a:prstGeom>
            <a:solidFill>
              <a:srgbClr val="6EF8EB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658751" y="-34254"/>
              <a:ext cx="4133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ANGLE OF ELEVATION</a:t>
              </a:r>
              <a:endParaRPr lang="en-US" sz="24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249281" y="3124506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n>
                  <a:solidFill>
                    <a:srgbClr val="C00000"/>
                  </a:solidFill>
                </a:ln>
                <a:solidFill>
                  <a:prstClr val="black"/>
                </a:solidFill>
                <a:effectLst>
                  <a:glow rad="101600">
                    <a:srgbClr val="9BBB59">
                      <a:satMod val="175000"/>
                      <a:alpha val="40000"/>
                    </a:srgbClr>
                  </a:glow>
                </a:effectLst>
                <a:latin typeface="Symbol" panose="05050102010706020507" pitchFamily="18" charset="2"/>
              </a:rPr>
              <a:t>q</a:t>
            </a:r>
            <a:endParaRPr lang="en-US" sz="4000" dirty="0">
              <a:ln>
                <a:solidFill>
                  <a:srgbClr val="C00000"/>
                </a:solidFill>
              </a:ln>
              <a:solidFill>
                <a:prstClr val="black"/>
              </a:solidFill>
              <a:effectLst>
                <a:glow rad="101600">
                  <a:srgbClr val="9BBB59">
                    <a:satMod val="175000"/>
                    <a:alpha val="40000"/>
                  </a:srgbClr>
                </a:glow>
              </a:effectLst>
              <a:latin typeface="Symbol" panose="05050102010706020507" pitchFamily="18" charset="2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7088505" y="158115"/>
            <a:ext cx="70246" cy="70246"/>
          </a:xfrm>
          <a:prstGeom prst="ellipse">
            <a:avLst/>
          </a:prstGeom>
          <a:ln w="3175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-2133600" y="4916346"/>
            <a:ext cx="116586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250867" y="3867150"/>
            <a:ext cx="3117972" cy="985225"/>
            <a:chOff x="160140" y="1171997"/>
            <a:chExt cx="1892568" cy="985225"/>
          </a:xfrm>
        </p:grpSpPr>
        <p:grpSp>
          <p:nvGrpSpPr>
            <p:cNvPr id="31" name="Group 30"/>
            <p:cNvGrpSpPr/>
            <p:nvPr/>
          </p:nvGrpSpPr>
          <p:grpSpPr>
            <a:xfrm>
              <a:off x="160140" y="1171997"/>
              <a:ext cx="1892568" cy="985225"/>
              <a:chOff x="1295400" y="2419350"/>
              <a:chExt cx="2895600" cy="1569905"/>
            </a:xfrm>
          </p:grpSpPr>
          <p:sp>
            <p:nvSpPr>
              <p:cNvPr id="33" name="Rectangle 3"/>
              <p:cNvSpPr/>
              <p:nvPr/>
            </p:nvSpPr>
            <p:spPr>
              <a:xfrm>
                <a:off x="1353516" y="2465255"/>
                <a:ext cx="2837484" cy="1524000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Rectangle 3"/>
              <p:cNvSpPr/>
              <p:nvPr/>
            </p:nvSpPr>
            <p:spPr>
              <a:xfrm>
                <a:off x="1295400" y="2419350"/>
                <a:ext cx="2837484" cy="1503558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204670" y="1172932"/>
              <a:ext cx="17608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This line passes through the eye of the observer</a:t>
              </a:r>
              <a:endParaRPr lang="en-IN" dirty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3276600" y="4404598"/>
            <a:ext cx="2994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dirty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and is parallel to the ground.</a:t>
            </a:r>
            <a:endParaRPr lang="en-IN" dirty="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82023" y="3394710"/>
            <a:ext cx="20377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Horizontal line</a:t>
            </a:r>
            <a:endParaRPr lang="en-IN" sz="20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829622" y="3943350"/>
            <a:ext cx="2342578" cy="672922"/>
            <a:chOff x="160140" y="1171997"/>
            <a:chExt cx="1892568" cy="985225"/>
          </a:xfrm>
        </p:grpSpPr>
        <p:grpSp>
          <p:nvGrpSpPr>
            <p:cNvPr id="39" name="Group 38"/>
            <p:cNvGrpSpPr/>
            <p:nvPr/>
          </p:nvGrpSpPr>
          <p:grpSpPr>
            <a:xfrm>
              <a:off x="160140" y="1171997"/>
              <a:ext cx="1892568" cy="985225"/>
              <a:chOff x="1295400" y="2419350"/>
              <a:chExt cx="2895600" cy="1569905"/>
            </a:xfrm>
          </p:grpSpPr>
          <p:sp>
            <p:nvSpPr>
              <p:cNvPr id="41" name="Rectangle 3"/>
              <p:cNvSpPr/>
              <p:nvPr/>
            </p:nvSpPr>
            <p:spPr>
              <a:xfrm>
                <a:off x="1353516" y="2465255"/>
                <a:ext cx="2837484" cy="1524000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ectangle 3"/>
              <p:cNvSpPr/>
              <p:nvPr/>
            </p:nvSpPr>
            <p:spPr>
              <a:xfrm>
                <a:off x="1295400" y="2419350"/>
                <a:ext cx="2837484" cy="1503558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204670" y="1172933"/>
              <a:ext cx="17608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This line is called ‘Horizontal line’.</a:t>
              </a:r>
              <a:endParaRPr lang="en-IN" dirty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52400" y="2107859"/>
            <a:ext cx="3119311" cy="1255916"/>
            <a:chOff x="301387" y="2302089"/>
            <a:chExt cx="3119311" cy="1255916"/>
          </a:xfrm>
        </p:grpSpPr>
        <p:sp>
          <p:nvSpPr>
            <p:cNvPr id="49" name="Rounded Rectangle 48"/>
            <p:cNvSpPr/>
            <p:nvPr/>
          </p:nvSpPr>
          <p:spPr>
            <a:xfrm rot="20482852" flipH="1" flipV="1">
              <a:off x="2758158" y="3247084"/>
              <a:ext cx="173259" cy="143485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 rot="1588992" flipH="1" flipV="1">
              <a:off x="2678320" y="3468911"/>
              <a:ext cx="97800" cy="8909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01387" y="2302089"/>
              <a:ext cx="3119311" cy="833541"/>
              <a:chOff x="301387" y="2205990"/>
              <a:chExt cx="3119311" cy="833541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301387" y="2205990"/>
                <a:ext cx="3119311" cy="833541"/>
                <a:chOff x="6093749" y="2343710"/>
                <a:chExt cx="2211877" cy="1220387"/>
              </a:xfrm>
            </p:grpSpPr>
            <p:sp>
              <p:nvSpPr>
                <p:cNvPr id="54" name="Rounded Rectangle 53"/>
                <p:cNvSpPr/>
                <p:nvPr/>
              </p:nvSpPr>
              <p:spPr>
                <a:xfrm flipH="1">
                  <a:off x="6093749" y="2343710"/>
                  <a:ext cx="2211877" cy="1220387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Rounded Rectangle 54"/>
                <p:cNvSpPr/>
                <p:nvPr/>
              </p:nvSpPr>
              <p:spPr>
                <a:xfrm rot="21400130" flipH="1" flipV="1">
                  <a:off x="6154817" y="2401501"/>
                  <a:ext cx="2089740" cy="1104799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tint val="50000"/>
                        <a:satMod val="300000"/>
                        <a:alpha val="70000"/>
                      </a:schemeClr>
                    </a:gs>
                    <a:gs pos="35000">
                      <a:schemeClr val="accent1">
                        <a:tint val="37000"/>
                        <a:satMod val="300000"/>
                        <a:alpha val="70000"/>
                      </a:schemeClr>
                    </a:gs>
                    <a:gs pos="100000">
                      <a:schemeClr val="accent1">
                        <a:tint val="15000"/>
                        <a:satMod val="350000"/>
                        <a:alpha val="70000"/>
                      </a:schemeClr>
                    </a:gs>
                  </a:gsLst>
                </a:gradFill>
                <a:ln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 rot="32044">
                  <a:off x="6206803" y="2409584"/>
                  <a:ext cx="1985769" cy="1088641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540980" y="2288728"/>
                <a:ext cx="2566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 smtClean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 am observing the top of the tree.</a:t>
                </a: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685800" y="3105150"/>
            <a:ext cx="1295400" cy="381000"/>
            <a:chOff x="1676400" y="3257550"/>
            <a:chExt cx="1295400" cy="381000"/>
          </a:xfrm>
        </p:grpSpPr>
        <p:grpSp>
          <p:nvGrpSpPr>
            <p:cNvPr id="58" name="Group 57"/>
            <p:cNvGrpSpPr/>
            <p:nvPr/>
          </p:nvGrpSpPr>
          <p:grpSpPr>
            <a:xfrm>
              <a:off x="1752600" y="3257550"/>
              <a:ext cx="1144833" cy="381000"/>
              <a:chOff x="2286000" y="3333750"/>
              <a:chExt cx="1144833" cy="381000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2286000" y="3333750"/>
                <a:ext cx="1143000" cy="38100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  <p:sp>
            <p:nvSpPr>
              <p:cNvPr id="61" name="Teardrop 60"/>
              <p:cNvSpPr/>
              <p:nvPr/>
            </p:nvSpPr>
            <p:spPr>
              <a:xfrm rot="10800000" flipH="1">
                <a:off x="3049833" y="3333750"/>
                <a:ext cx="381000" cy="381000"/>
              </a:xfrm>
              <a:prstGeom prst="teardrop">
                <a:avLst>
                  <a:gd name="adj" fmla="val 136667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676400" y="3257550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Observer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 rot="19304758">
            <a:off x="3614570" y="1790820"/>
            <a:ext cx="1554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IN" sz="20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3" name="Rectangle 62"/>
          <p:cNvSpPr/>
          <p:nvPr/>
        </p:nvSpPr>
        <p:spPr>
          <a:xfrm rot="19304758">
            <a:off x="3595781" y="1736642"/>
            <a:ext cx="1729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Line of sight</a:t>
            </a:r>
            <a:endParaRPr lang="en-IN" sz="20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841854" y="1124454"/>
            <a:ext cx="2634958" cy="1032510"/>
            <a:chOff x="117453" y="1171997"/>
            <a:chExt cx="1935256" cy="1511697"/>
          </a:xfrm>
        </p:grpSpPr>
        <p:grpSp>
          <p:nvGrpSpPr>
            <p:cNvPr id="74" name="Group 73"/>
            <p:cNvGrpSpPr/>
            <p:nvPr/>
          </p:nvGrpSpPr>
          <p:grpSpPr>
            <a:xfrm>
              <a:off x="160140" y="1171997"/>
              <a:ext cx="1892568" cy="1511697"/>
              <a:chOff x="1295400" y="2419350"/>
              <a:chExt cx="2895600" cy="2408812"/>
            </a:xfrm>
          </p:grpSpPr>
          <p:sp>
            <p:nvSpPr>
              <p:cNvPr id="76" name="Rectangle 3"/>
              <p:cNvSpPr/>
              <p:nvPr/>
            </p:nvSpPr>
            <p:spPr>
              <a:xfrm>
                <a:off x="1353516" y="2465256"/>
                <a:ext cx="2837484" cy="2362906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3"/>
              <p:cNvSpPr/>
              <p:nvPr/>
            </p:nvSpPr>
            <p:spPr>
              <a:xfrm>
                <a:off x="1295400" y="2419350"/>
                <a:ext cx="2837484" cy="2302149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5" name="Rectangle 74"/>
            <p:cNvSpPr/>
            <p:nvPr/>
          </p:nvSpPr>
          <p:spPr>
            <a:xfrm>
              <a:off x="117453" y="1239871"/>
              <a:ext cx="1935256" cy="1351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Is this line of sight making an angle with the horizontal line?</a:t>
              </a:r>
              <a:endParaRPr lang="en-IN" dirty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439824" y="1358769"/>
            <a:ext cx="1439018" cy="563880"/>
            <a:chOff x="117453" y="1171997"/>
            <a:chExt cx="1935256" cy="1511697"/>
          </a:xfrm>
        </p:grpSpPr>
        <p:grpSp>
          <p:nvGrpSpPr>
            <p:cNvPr id="79" name="Group 78"/>
            <p:cNvGrpSpPr/>
            <p:nvPr/>
          </p:nvGrpSpPr>
          <p:grpSpPr>
            <a:xfrm>
              <a:off x="160140" y="1171997"/>
              <a:ext cx="1892568" cy="1511697"/>
              <a:chOff x="1295400" y="2419350"/>
              <a:chExt cx="2895600" cy="2408812"/>
            </a:xfrm>
          </p:grpSpPr>
          <p:sp>
            <p:nvSpPr>
              <p:cNvPr id="81" name="Rectangle 3"/>
              <p:cNvSpPr/>
              <p:nvPr/>
            </p:nvSpPr>
            <p:spPr>
              <a:xfrm>
                <a:off x="1353516" y="2465256"/>
                <a:ext cx="2837484" cy="2362906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Rectangle 3"/>
              <p:cNvSpPr/>
              <p:nvPr/>
            </p:nvSpPr>
            <p:spPr>
              <a:xfrm>
                <a:off x="1295400" y="2419350"/>
                <a:ext cx="2837484" cy="2302149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117453" y="1239872"/>
              <a:ext cx="1935256" cy="675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2400" b="1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YES</a:t>
              </a:r>
              <a:endParaRPr lang="en-IN" sz="2400" b="1" dirty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36492" y="1124454"/>
            <a:ext cx="2445682" cy="1032510"/>
            <a:chOff x="160140" y="1171997"/>
            <a:chExt cx="1892568" cy="1511697"/>
          </a:xfrm>
        </p:grpSpPr>
        <p:grpSp>
          <p:nvGrpSpPr>
            <p:cNvPr id="84" name="Group 83"/>
            <p:cNvGrpSpPr/>
            <p:nvPr/>
          </p:nvGrpSpPr>
          <p:grpSpPr>
            <a:xfrm>
              <a:off x="160140" y="1171997"/>
              <a:ext cx="1892568" cy="1511697"/>
              <a:chOff x="1295400" y="2419350"/>
              <a:chExt cx="2895600" cy="2408812"/>
            </a:xfrm>
          </p:grpSpPr>
          <p:sp>
            <p:nvSpPr>
              <p:cNvPr id="86" name="Rectangle 3"/>
              <p:cNvSpPr/>
              <p:nvPr/>
            </p:nvSpPr>
            <p:spPr>
              <a:xfrm>
                <a:off x="1353516" y="2465256"/>
                <a:ext cx="2837484" cy="2362906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Rectangle 3"/>
              <p:cNvSpPr/>
              <p:nvPr/>
            </p:nvSpPr>
            <p:spPr>
              <a:xfrm>
                <a:off x="1295400" y="2419350"/>
                <a:ext cx="2837484" cy="2302149"/>
              </a:xfrm>
              <a:custGeom>
                <a:avLst/>
                <a:gdLst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0 w 2819400"/>
                  <a:gd name="connsiteY0" fmla="*/ 0 h 1524000"/>
                  <a:gd name="connsiteX1" fmla="*/ 2819400 w 2819400"/>
                  <a:gd name="connsiteY1" fmla="*/ 0 h 1524000"/>
                  <a:gd name="connsiteX2" fmla="*/ 2819400 w 2819400"/>
                  <a:gd name="connsiteY2" fmla="*/ 1524000 h 1524000"/>
                  <a:gd name="connsiteX3" fmla="*/ 0 w 2819400"/>
                  <a:gd name="connsiteY3" fmla="*/ 1524000 h 1524000"/>
                  <a:gd name="connsiteX4" fmla="*/ 0 w 2819400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  <a:gd name="connsiteX0" fmla="*/ 18084 w 2837484"/>
                  <a:gd name="connsiteY0" fmla="*/ 0 h 1524000"/>
                  <a:gd name="connsiteX1" fmla="*/ 2837484 w 2837484"/>
                  <a:gd name="connsiteY1" fmla="*/ 0 h 1524000"/>
                  <a:gd name="connsiteX2" fmla="*/ 2837484 w 2837484"/>
                  <a:gd name="connsiteY2" fmla="*/ 1524000 h 1524000"/>
                  <a:gd name="connsiteX3" fmla="*/ 18084 w 2837484"/>
                  <a:gd name="connsiteY3" fmla="*/ 1524000 h 1524000"/>
                  <a:gd name="connsiteX4" fmla="*/ 18084 w 2837484"/>
                  <a:gd name="connsiteY4" fmla="*/ 0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7484" h="1524000">
                    <a:moveTo>
                      <a:pt x="18084" y="0"/>
                    </a:moveTo>
                    <a:lnTo>
                      <a:pt x="2837484" y="0"/>
                    </a:lnTo>
                    <a:cubicBezTo>
                      <a:pt x="2829864" y="652780"/>
                      <a:pt x="2624124" y="1061720"/>
                      <a:pt x="2837484" y="1524000"/>
                    </a:cubicBezTo>
                    <a:lnTo>
                      <a:pt x="18084" y="1524000"/>
                    </a:lnTo>
                    <a:cubicBezTo>
                      <a:pt x="-65736" y="970280"/>
                      <a:pt x="178104" y="584200"/>
                      <a:pt x="18084" y="0"/>
                    </a:cubicBezTo>
                    <a:close/>
                  </a:path>
                </a:pathLst>
              </a:cu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205419" y="1239871"/>
              <a:ext cx="1759324" cy="1351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This angle is </a:t>
              </a:r>
              <a:b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</a:br>
              <a: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called as </a:t>
              </a:r>
              <a:b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</a:br>
              <a:r>
                <a:rPr lang="en-IN" dirty="0" smtClean="0">
                  <a:solidFill>
                    <a:prstClr val="black"/>
                  </a:solidFill>
                  <a:effectLst>
                    <a:outerShdw blurRad="60007" dist="310007" dir="7680000" sy="30000" kx="1300200" algn="ctr" rotWithShape="0">
                      <a:prstClr val="black">
                        <a:alpha val="32000"/>
                      </a:prst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‘Angle of Elevation’.</a:t>
              </a:r>
              <a:endParaRPr lang="en-IN" dirty="0">
                <a:solidFill>
                  <a:prstClr val="black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85800" y="971550"/>
            <a:ext cx="2947067" cy="1338318"/>
            <a:chOff x="8382646" y="-2622114"/>
            <a:chExt cx="2947067" cy="1338318"/>
          </a:xfrm>
        </p:grpSpPr>
        <p:sp>
          <p:nvSpPr>
            <p:cNvPr id="88" name="Rounded Rectangle 87"/>
            <p:cNvSpPr/>
            <p:nvPr/>
          </p:nvSpPr>
          <p:spPr>
            <a:xfrm rot="21400130" flipH="1" flipV="1">
              <a:off x="8382646" y="-2622114"/>
              <a:ext cx="2947067" cy="1338318"/>
            </a:xfrm>
            <a:prstGeom prst="roundRect">
              <a:avLst/>
            </a:prstGeom>
            <a:gradFill>
              <a:gsLst>
                <a:gs pos="0">
                  <a:schemeClr val="accent1">
                    <a:tint val="50000"/>
                    <a:satMod val="300000"/>
                    <a:alpha val="70000"/>
                  </a:schemeClr>
                </a:gs>
                <a:gs pos="35000">
                  <a:schemeClr val="accent1">
                    <a:tint val="37000"/>
                    <a:satMod val="300000"/>
                    <a:alpha val="70000"/>
                  </a:schemeClr>
                </a:gs>
                <a:gs pos="100000">
                  <a:schemeClr val="accent1">
                    <a:tint val="15000"/>
                    <a:satMod val="350000"/>
                    <a:alpha val="70000"/>
                  </a:schemeClr>
                </a:gs>
              </a:gsLst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 rot="32044">
              <a:off x="8452062" y="-2571405"/>
              <a:ext cx="2800441" cy="1211357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475472" y="-2591562"/>
              <a:ext cx="27609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srgbClr val="0000FF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 Remember :</a:t>
              </a:r>
              <a:r>
                <a:rPr lang="en-IN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br>
                <a:rPr lang="en-IN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</a:br>
              <a:r>
                <a:rPr lang="en-IN" dirty="0" smtClean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Angle of Elevation is formed, when the object is above the horizontal line.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582960" y="15478"/>
            <a:ext cx="1241896" cy="369332"/>
            <a:chOff x="1752600" y="3220575"/>
            <a:chExt cx="1216936" cy="430088"/>
          </a:xfrm>
        </p:grpSpPr>
        <p:grpSp>
          <p:nvGrpSpPr>
            <p:cNvPr id="92" name="Group 91"/>
            <p:cNvGrpSpPr/>
            <p:nvPr/>
          </p:nvGrpSpPr>
          <p:grpSpPr>
            <a:xfrm>
              <a:off x="1752600" y="3257551"/>
              <a:ext cx="1216936" cy="380999"/>
              <a:chOff x="2286000" y="3333751"/>
              <a:chExt cx="1216936" cy="380999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2286000" y="3333751"/>
                <a:ext cx="1142999" cy="38099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95" name="Teardrop 94"/>
              <p:cNvSpPr/>
              <p:nvPr/>
            </p:nvSpPr>
            <p:spPr>
              <a:xfrm rot="7962099" flipH="1">
                <a:off x="3166759" y="3372976"/>
                <a:ext cx="372140" cy="300215"/>
              </a:xfrm>
              <a:prstGeom prst="teardrop">
                <a:avLst>
                  <a:gd name="adj" fmla="val 164165"/>
                </a:avLst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1881986" y="3220575"/>
              <a:ext cx="959066" cy="43008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97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7" grpId="0"/>
      <p:bldP spid="24" grpId="0" animBg="1"/>
      <p:bldP spid="29" grpId="0"/>
      <p:bldP spid="29" grpId="1"/>
      <p:bldP spid="62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16443</TotalTime>
  <Words>2025</Words>
  <Application>Microsoft Office PowerPoint</Application>
  <PresentationFormat>On-screen Show (16:9)</PresentationFormat>
  <Paragraphs>543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Arial Rounded MT Bold</vt:lpstr>
      <vt:lpstr>Bookman Old Style</vt:lpstr>
      <vt:lpstr>Calibri</vt:lpstr>
      <vt:lpstr>Cambria Math</vt:lpstr>
      <vt:lpstr>Comic Sans MS</vt:lpstr>
      <vt:lpstr>Symbol</vt:lpstr>
      <vt:lpstr>Office Theme</vt:lpstr>
      <vt:lpstr>1_Office Theme</vt:lpstr>
      <vt:lpstr>Custom Design</vt:lpstr>
      <vt:lpstr>2_Office Theme</vt:lpstr>
      <vt:lpstr>PowerPoint Presentation</vt:lpstr>
      <vt:lpstr>Module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2</vt:lpstr>
      <vt:lpstr>PowerPoint Presentation</vt:lpstr>
      <vt:lpstr>PowerPoint Presentation</vt:lpstr>
      <vt:lpstr>Module 3</vt:lpstr>
      <vt:lpstr>PowerPoint Presentation</vt:lpstr>
      <vt:lpstr>PowerPoint Presentation</vt:lpstr>
      <vt:lpstr>Module 4</vt:lpstr>
      <vt:lpstr>PowerPoint Presentation</vt:lpstr>
      <vt:lpstr>PowerPoint Presentation</vt:lpstr>
      <vt:lpstr>PowerPoint Presentation</vt:lpstr>
      <vt:lpstr>Module 5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2043</cp:revision>
  <dcterms:created xsi:type="dcterms:W3CDTF">2013-07-31T12:47:49Z</dcterms:created>
  <dcterms:modified xsi:type="dcterms:W3CDTF">2022-04-23T05:09:07Z</dcterms:modified>
</cp:coreProperties>
</file>